
<file path=[Content_Types].xml><?xml version="1.0" encoding="utf-8"?>
<Types xmlns="http://schemas.openxmlformats.org/package/2006/content-types">
  <Default Extension="jpeg" ContentType="image/jpeg"/>
  <Default Extension="png" ContentType="image/png"/>
  <Default Extension="ppm"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78" r:id="rId5"/>
    <p:sldId id="282" r:id="rId6"/>
    <p:sldId id="276" r:id="rId7"/>
    <p:sldId id="277" r:id="rId8"/>
    <p:sldId id="279" r:id="rId9"/>
    <p:sldId id="280" r:id="rId10"/>
    <p:sldId id="281" r:id="rId11"/>
    <p:sldId id="261" r:id="rId12"/>
    <p:sldId id="283" r:id="rId13"/>
    <p:sldId id="285" r:id="rId14"/>
    <p:sldId id="284" r:id="rId15"/>
    <p:sldId id="286" r:id="rId16"/>
    <p:sldId id="287" r:id="rId17"/>
    <p:sldId id="288" r:id="rId18"/>
    <p:sldId id="295" r:id="rId19"/>
    <p:sldId id="296" r:id="rId20"/>
    <p:sldId id="289" r:id="rId21"/>
    <p:sldId id="290" r:id="rId22"/>
    <p:sldId id="291" r:id="rId23"/>
    <p:sldId id="292" r:id="rId24"/>
    <p:sldId id="293" r:id="rId25"/>
    <p:sldId id="29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62B0"/>
    <a:srgbClr val="1945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A205720-569F-4542-86A5-BAEF8A062B21}" type="datetimeFigureOut">
              <a:rPr lang="en-US" smtClean="0"/>
              <a:t>12/28/2021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206593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901196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9507841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4033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886626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05720-569F-4542-86A5-BAEF8A062B21}"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3654180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205720-569F-4542-86A5-BAEF8A062B21}"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632035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05720-569F-4542-86A5-BAEF8A062B21}"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67236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A205720-569F-4542-86A5-BAEF8A062B21}" type="datetimeFigureOut">
              <a:rPr lang="en-US" smtClean="0"/>
              <a:t>12/28/2021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5999444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205720-569F-4542-86A5-BAEF8A062B21}"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42071280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A205720-569F-4542-86A5-BAEF8A062B21}" type="datetimeFigureOut">
              <a:rPr lang="en-US" smtClean="0"/>
              <a:t>12/28/2021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891498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3041186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205720-569F-4542-86A5-BAEF8A062B21}"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639387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205720-569F-4542-86A5-BAEF8A062B21}"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965072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205720-569F-4542-86A5-BAEF8A062B21}"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1545220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21169673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205720-569F-4542-86A5-BAEF8A062B21}"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C9A98C-843A-4D6A-A634-5C3B7C6144C0}" type="slidenum">
              <a:rPr lang="en-US" smtClean="0"/>
              <a:t>‹#›</a:t>
            </a:fld>
            <a:endParaRPr lang="en-US"/>
          </a:p>
        </p:txBody>
      </p:sp>
    </p:spTree>
    <p:extLst>
      <p:ext uri="{BB962C8B-B14F-4D97-AF65-F5344CB8AC3E}">
        <p14:creationId xmlns:p14="http://schemas.microsoft.com/office/powerpoint/2010/main" val="3086554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205720-569F-4542-86A5-BAEF8A062B21}" type="datetimeFigureOut">
              <a:rPr lang="en-US" smtClean="0"/>
              <a:t>12/28/2021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FC9A98C-843A-4D6A-A634-5C3B7C6144C0}" type="slidenum">
              <a:rPr lang="en-US" smtClean="0"/>
              <a:t>‹#›</a:t>
            </a:fld>
            <a:endParaRPr lang="en-US"/>
          </a:p>
        </p:txBody>
      </p:sp>
    </p:spTree>
    <p:extLst>
      <p:ext uri="{BB962C8B-B14F-4D97-AF65-F5344CB8AC3E}">
        <p14:creationId xmlns:p14="http://schemas.microsoft.com/office/powerpoint/2010/main" val="38754637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4.webp"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5.webp"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6.webp"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image" Target="../media/image7.ppm" /><Relationship Id="rId1" Type="http://schemas.openxmlformats.org/officeDocument/2006/relationships/slideLayout" Target="../slideLayouts/slideLayout9.xml" /></Relationships>
</file>

<file path=ppt/slides/_rels/slide16.xml.rels><?xml version="1.0" encoding="UTF-8" standalone="yes"?>
<Relationships xmlns="http://schemas.openxmlformats.org/package/2006/relationships"><Relationship Id="rId2" Type="http://schemas.openxmlformats.org/officeDocument/2006/relationships/image" Target="../media/image8.ppm" /><Relationship Id="rId1" Type="http://schemas.openxmlformats.org/officeDocument/2006/relationships/slideLayout" Target="../slideLayouts/slideLayout9.xml" /></Relationships>
</file>

<file path=ppt/slides/_rels/slide17.xml.rels><?xml version="1.0" encoding="UTF-8" standalone="yes"?>
<Relationships xmlns="http://schemas.openxmlformats.org/package/2006/relationships"><Relationship Id="rId2" Type="http://schemas.openxmlformats.org/officeDocument/2006/relationships/image" Target="../media/image9.ppm" /><Relationship Id="rId1" Type="http://schemas.openxmlformats.org/officeDocument/2006/relationships/slideLayout" Target="../slideLayouts/slideLayout9.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19.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4.xml" /></Relationships>
</file>

<file path=ppt/slides/_rels/slide2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4.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22AD-9877-42CC-A9C6-5FC03D652DE2}"/>
              </a:ext>
            </a:extLst>
          </p:cNvPr>
          <p:cNvSpPr>
            <a:spLocks noGrp="1"/>
          </p:cNvSpPr>
          <p:nvPr>
            <p:ph type="ctrTitle"/>
          </p:nvPr>
        </p:nvSpPr>
        <p:spPr>
          <a:xfrm>
            <a:off x="1371600" y="1366083"/>
            <a:ext cx="9448800" cy="1825096"/>
          </a:xfrm>
        </p:spPr>
        <p:txBody>
          <a:bodyPr/>
          <a:lstStyle/>
          <a:p>
            <a:r>
              <a:rPr lang="en-US" b="1" i="1" dirty="0"/>
              <a:t>Software Engineering</a:t>
            </a:r>
            <a:br>
              <a:rPr lang="en-US" dirty="0"/>
            </a:br>
            <a:r>
              <a:rPr lang="en-US" sz="2800" dirty="0"/>
              <a:t>Instructor: Prof. waris ali</a:t>
            </a:r>
            <a:endParaRPr lang="en-US" i="1" dirty="0"/>
          </a:p>
        </p:txBody>
      </p:sp>
      <p:sp>
        <p:nvSpPr>
          <p:cNvPr id="3" name="Subtitle 2">
            <a:extLst>
              <a:ext uri="{FF2B5EF4-FFF2-40B4-BE49-F238E27FC236}">
                <a16:creationId xmlns:a16="http://schemas.microsoft.com/office/drawing/2014/main" id="{BFD0576D-3C94-41B3-9580-BA06F48D1FCF}"/>
              </a:ext>
            </a:extLst>
          </p:cNvPr>
          <p:cNvSpPr>
            <a:spLocks noGrp="1"/>
          </p:cNvSpPr>
          <p:nvPr>
            <p:ph type="subTitle" idx="1"/>
          </p:nvPr>
        </p:nvSpPr>
        <p:spPr>
          <a:xfrm>
            <a:off x="1371600" y="3429000"/>
            <a:ext cx="9448800" cy="3264408"/>
          </a:xfrm>
        </p:spPr>
        <p:txBody>
          <a:bodyPr>
            <a:normAutofit/>
          </a:bodyPr>
          <a:lstStyle/>
          <a:p>
            <a:r>
              <a:rPr lang="en-US" dirty="0"/>
              <a:t>Created By : </a:t>
            </a:r>
          </a:p>
          <a:p>
            <a:r>
              <a:rPr lang="en-US" sz="3200" dirty="0"/>
              <a:t>Hamza Mehmood | Ahad Ali Zafar</a:t>
            </a:r>
            <a:br>
              <a:rPr lang="en-US" sz="3200" dirty="0"/>
            </a:br>
            <a:r>
              <a:rPr lang="en-US" sz="3200" dirty="0"/>
              <a:t>Junaid ul Hassan | Jibran Naeem</a:t>
            </a:r>
          </a:p>
          <a:p>
            <a:pPr lvl="1" algn="l"/>
            <a:r>
              <a:rPr lang="en-US" sz="3200" dirty="0"/>
              <a:t>            Anique Khadim</a:t>
            </a:r>
            <a:br>
              <a:rPr lang="en-US" sz="3200" dirty="0"/>
            </a:br>
            <a:endParaRPr lang="en-US" sz="3200" dirty="0"/>
          </a:p>
        </p:txBody>
      </p:sp>
    </p:spTree>
    <p:extLst>
      <p:ext uri="{BB962C8B-B14F-4D97-AF65-F5344CB8AC3E}">
        <p14:creationId xmlns:p14="http://schemas.microsoft.com/office/powerpoint/2010/main" val="12748750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03413"/>
            <a:ext cx="8610600" cy="1293028"/>
          </a:xfrm>
        </p:spPr>
        <p:txBody>
          <a:bodyPr/>
          <a:lstStyle/>
          <a:p>
            <a:pPr algn="ctr"/>
            <a:r>
              <a:rPr lang="en-US" u="sng" dirty="0">
                <a:latin typeface="Adlinnaka Bold" panose="00000300000000000000" pitchFamily="2" charset="0"/>
              </a:rPr>
              <a:t>USAGE OF SCENARIOS!</a:t>
            </a:r>
          </a:p>
        </p:txBody>
      </p:sp>
      <p:sp>
        <p:nvSpPr>
          <p:cNvPr id="3" name="Content Placeholder 2"/>
          <p:cNvSpPr>
            <a:spLocks noGrp="1"/>
          </p:cNvSpPr>
          <p:nvPr>
            <p:ph idx="1"/>
          </p:nvPr>
        </p:nvSpPr>
        <p:spPr/>
        <p:txBody>
          <a:bodyPr>
            <a:noAutofit/>
          </a:bodyPr>
          <a:lstStyle/>
          <a:p>
            <a:pPr marL="0" indent="0">
              <a:buNone/>
            </a:pPr>
            <a:r>
              <a:rPr lang="en-US" sz="3200" u="sng" dirty="0">
                <a:solidFill>
                  <a:schemeClr val="accent2"/>
                </a:solidFill>
              </a:rPr>
              <a:t>Reports &amp; Announcements:</a:t>
            </a:r>
          </a:p>
          <a:p>
            <a:pPr marL="0" indent="0">
              <a:buNone/>
            </a:pPr>
            <a:r>
              <a:rPr lang="fr-FR" sz="2400" dirty="0"/>
              <a:t> </a:t>
            </a:r>
            <a:r>
              <a:rPr lang="en-US" sz="2400" dirty="0"/>
              <a:t>All the above mentioned data are stored in the back end and can be retrieved as reports with filtering options. The Following are the reports can be taken from this system </a:t>
            </a:r>
          </a:p>
          <a:p>
            <a:pPr>
              <a:buFont typeface="Wingdings" panose="05000000000000000000" pitchFamily="2" charset="2"/>
              <a:buChar char="Ø"/>
            </a:pPr>
            <a:r>
              <a:rPr lang="en-US" sz="2400" dirty="0">
                <a:solidFill>
                  <a:schemeClr val="accent6"/>
                </a:solidFill>
              </a:rPr>
              <a:t>Student/Faculty Report</a:t>
            </a:r>
          </a:p>
          <a:p>
            <a:pPr>
              <a:buFont typeface="Wingdings" panose="05000000000000000000" pitchFamily="2" charset="2"/>
              <a:buChar char="Ø"/>
            </a:pPr>
            <a:r>
              <a:rPr lang="en-US" sz="2400" dirty="0">
                <a:solidFill>
                  <a:schemeClr val="accent6"/>
                </a:solidFill>
              </a:rPr>
              <a:t>Change in Schedule or Availability of Buses</a:t>
            </a:r>
          </a:p>
          <a:p>
            <a:pPr>
              <a:buFont typeface="Wingdings" panose="05000000000000000000" pitchFamily="2" charset="2"/>
              <a:buChar char="Ø"/>
            </a:pPr>
            <a:r>
              <a:rPr lang="en-US" sz="2400" dirty="0">
                <a:solidFill>
                  <a:schemeClr val="accent6"/>
                </a:solidFill>
              </a:rPr>
              <a:t>Account Detail Report </a:t>
            </a:r>
          </a:p>
          <a:p>
            <a:pPr>
              <a:buFont typeface="Wingdings" panose="05000000000000000000" pitchFamily="2" charset="2"/>
              <a:buChar char="Ø"/>
            </a:pPr>
            <a:r>
              <a:rPr lang="en-US" sz="2400" dirty="0">
                <a:solidFill>
                  <a:schemeClr val="accent6"/>
                </a:solidFill>
              </a:rPr>
              <a:t>Active/In-Active User Detail Report</a:t>
            </a:r>
          </a:p>
          <a:p>
            <a:pPr>
              <a:buFont typeface="Wingdings" panose="05000000000000000000" pitchFamily="2" charset="2"/>
              <a:buChar char="Ø"/>
            </a:pPr>
            <a:r>
              <a:rPr lang="en-US" sz="2400" dirty="0">
                <a:solidFill>
                  <a:schemeClr val="accent6"/>
                </a:solidFill>
              </a:rPr>
              <a:t>Generate Pay Slip</a:t>
            </a:r>
          </a:p>
          <a:p>
            <a:endParaRPr lang="en-US" dirty="0"/>
          </a:p>
          <a:p>
            <a:endParaRPr lang="en-US" sz="3200" dirty="0">
              <a:solidFill>
                <a:schemeClr val="accent6"/>
              </a:solidFill>
            </a:endParaRP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8472962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1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1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AABE-CEFD-4897-B590-92634F3B5E7B}"/>
              </a:ext>
            </a:extLst>
          </p:cNvPr>
          <p:cNvSpPr>
            <a:spLocks noGrp="1"/>
          </p:cNvSpPr>
          <p:nvPr>
            <p:ph type="title"/>
          </p:nvPr>
        </p:nvSpPr>
        <p:spPr>
          <a:xfrm>
            <a:off x="1790700" y="751121"/>
            <a:ext cx="8610600" cy="1293028"/>
          </a:xfrm>
        </p:spPr>
        <p:txBody>
          <a:bodyPr>
            <a:normAutofit/>
          </a:bodyPr>
          <a:lstStyle/>
          <a:p>
            <a:pPr algn="ctr"/>
            <a:r>
              <a:rPr lang="en-US" sz="5400" b="1" i="1" u="sng" dirty="0"/>
              <a:t>Data flow diagram</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2437" b="19397"/>
          <a:stretch/>
        </p:blipFill>
        <p:spPr>
          <a:xfrm>
            <a:off x="2701610" y="2353436"/>
            <a:ext cx="6788779" cy="3474340"/>
          </a:xfrm>
        </p:spPr>
      </p:pic>
    </p:spTree>
    <p:extLst>
      <p:ext uri="{BB962C8B-B14F-4D97-AF65-F5344CB8AC3E}">
        <p14:creationId xmlns:p14="http://schemas.microsoft.com/office/powerpoint/2010/main" val="2242889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AABE-CEFD-4897-B590-92634F3B5E7B}"/>
              </a:ext>
            </a:extLst>
          </p:cNvPr>
          <p:cNvSpPr>
            <a:spLocks noGrp="1"/>
          </p:cNvSpPr>
          <p:nvPr>
            <p:ph type="title"/>
          </p:nvPr>
        </p:nvSpPr>
        <p:spPr>
          <a:xfrm>
            <a:off x="1790700" y="751121"/>
            <a:ext cx="8610600" cy="1293028"/>
          </a:xfrm>
        </p:spPr>
        <p:txBody>
          <a:bodyPr>
            <a:normAutofit/>
          </a:bodyPr>
          <a:lstStyle/>
          <a:p>
            <a:pPr algn="ctr"/>
            <a:r>
              <a:rPr lang="en-US" sz="5400" b="1" i="1" u="sng" dirty="0"/>
              <a:t>Data flow diagram</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2134" b="17883"/>
          <a:stretch/>
        </p:blipFill>
        <p:spPr>
          <a:xfrm>
            <a:off x="2652842" y="2221731"/>
            <a:ext cx="6886315" cy="3618237"/>
          </a:xfrm>
        </p:spPr>
      </p:pic>
      <p:sp>
        <p:nvSpPr>
          <p:cNvPr id="6" name="Rectangle 5"/>
          <p:cNvSpPr/>
          <p:nvPr/>
        </p:nvSpPr>
        <p:spPr>
          <a:xfrm>
            <a:off x="2999232" y="4023360"/>
            <a:ext cx="1072896" cy="316992"/>
          </a:xfrm>
          <a:prstGeom prst="rect">
            <a:avLst/>
          </a:prstGeom>
          <a:solidFill>
            <a:srgbClr val="19458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76259" y="3997190"/>
            <a:ext cx="918841" cy="369332"/>
          </a:xfrm>
          <a:prstGeom prst="rect">
            <a:avLst/>
          </a:prstGeom>
          <a:noFill/>
        </p:spPr>
        <p:txBody>
          <a:bodyPr wrap="none" rtlCol="0">
            <a:spAutoFit/>
          </a:bodyPr>
          <a:lstStyle/>
          <a:p>
            <a:r>
              <a:rPr lang="en-US" dirty="0"/>
              <a:t>Admin</a:t>
            </a:r>
          </a:p>
        </p:txBody>
      </p:sp>
    </p:spTree>
    <p:extLst>
      <p:ext uri="{BB962C8B-B14F-4D97-AF65-F5344CB8AC3E}">
        <p14:creationId xmlns:p14="http://schemas.microsoft.com/office/powerpoint/2010/main" val="1955765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3956"/>
            <a:ext cx="10823010" cy="1625259"/>
          </a:xfrm>
        </p:spPr>
        <p:txBody>
          <a:bodyPr>
            <a:normAutofit/>
          </a:bodyPr>
          <a:lstStyle/>
          <a:p>
            <a:pPr algn="ctr"/>
            <a:r>
              <a:rPr lang="en-US" sz="4800" b="1" i="1" u="sng" dirty="0"/>
              <a:t>DATA FLOW DIAGRAM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193" y="1762083"/>
            <a:ext cx="6364224" cy="4778156"/>
          </a:xfrm>
        </p:spPr>
      </p:pic>
      <p:sp>
        <p:nvSpPr>
          <p:cNvPr id="5" name="Rectangle 4"/>
          <p:cNvSpPr/>
          <p:nvPr/>
        </p:nvSpPr>
        <p:spPr>
          <a:xfrm>
            <a:off x="2915193" y="5657088"/>
            <a:ext cx="3522183" cy="883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096768" y="4023360"/>
            <a:ext cx="987552" cy="219456"/>
          </a:xfrm>
          <a:prstGeom prst="rect">
            <a:avLst/>
          </a:prstGeom>
          <a:solidFill>
            <a:srgbClr val="356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131123" y="3948422"/>
            <a:ext cx="918841" cy="369332"/>
          </a:xfrm>
          <a:prstGeom prst="rect">
            <a:avLst/>
          </a:prstGeom>
          <a:noFill/>
        </p:spPr>
        <p:txBody>
          <a:bodyPr wrap="none" rtlCol="0">
            <a:spAutoFit/>
          </a:bodyPr>
          <a:lstStyle/>
          <a:p>
            <a:r>
              <a:rPr lang="en-US" dirty="0"/>
              <a:t>Admin</a:t>
            </a:r>
          </a:p>
        </p:txBody>
      </p:sp>
    </p:spTree>
    <p:extLst>
      <p:ext uri="{BB962C8B-B14F-4D97-AF65-F5344CB8AC3E}">
        <p14:creationId xmlns:p14="http://schemas.microsoft.com/office/powerpoint/2010/main" val="38084099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7200" b="1" i="1" u="sng" dirty="0"/>
              <a:t>Use case diagrams</a:t>
            </a:r>
            <a:br>
              <a:rPr lang="en-US" sz="7200" b="1" i="1" u="sng" dirty="0"/>
            </a:br>
            <a:endParaRPr lang="en-US" dirty="0"/>
          </a:p>
        </p:txBody>
      </p:sp>
      <p:sp>
        <p:nvSpPr>
          <p:cNvPr id="9" name="Text Placeholder 8"/>
          <p:cNvSpPr>
            <a:spLocks noGrp="1"/>
          </p:cNvSpPr>
          <p:nvPr>
            <p:ph type="subTitle" idx="1"/>
          </p:nvPr>
        </p:nvSpPr>
        <p:spPr>
          <a:xfrm>
            <a:off x="1371600" y="2942701"/>
            <a:ext cx="9448800" cy="685800"/>
          </a:xfrm>
        </p:spPr>
        <p:txBody>
          <a:bodyPr>
            <a:normAutofit fontScale="62500" lnSpcReduction="20000"/>
          </a:bodyPr>
          <a:lstStyle/>
          <a:p>
            <a:pPr algn="ctr"/>
            <a:r>
              <a:rPr lang="en-US" sz="4000" b="1" i="1" dirty="0"/>
              <a:t>Including Actors</a:t>
            </a:r>
            <a:r>
              <a:rPr lang="en-US" sz="4000" b="1" i="1" dirty="0">
                <a:solidFill>
                  <a:schemeClr val="accent6"/>
                </a:solidFill>
              </a:rPr>
              <a:t>(STUDENT,</a:t>
            </a:r>
            <a:r>
              <a:rPr lang="en-US" sz="4000" b="1" i="1" dirty="0">
                <a:solidFill>
                  <a:schemeClr val="accent2"/>
                </a:solidFill>
              </a:rPr>
              <a:t>DRIVER</a:t>
            </a:r>
            <a:r>
              <a:rPr lang="en-US" sz="4000" b="1" i="1" dirty="0">
                <a:solidFill>
                  <a:schemeClr val="accent6"/>
                </a:solidFill>
              </a:rPr>
              <a:t>,</a:t>
            </a:r>
            <a:r>
              <a:rPr lang="en-US" sz="4000" b="1" i="1" dirty="0">
                <a:solidFill>
                  <a:schemeClr val="accent4"/>
                </a:solidFill>
              </a:rPr>
              <a:t>MANAGER</a:t>
            </a:r>
            <a:r>
              <a:rPr lang="en-US" sz="4000" b="1" i="1" dirty="0">
                <a:solidFill>
                  <a:schemeClr val="accent6"/>
                </a:solidFill>
              </a:rPr>
              <a:t>)</a:t>
            </a:r>
            <a:r>
              <a:rPr lang="en-US" sz="4000" b="1" i="1" dirty="0"/>
              <a:t> &amp; Scenarios</a:t>
            </a:r>
            <a:endParaRPr lang="en-US" sz="4000" dirty="0">
              <a:solidFill>
                <a:schemeClr val="accent2"/>
              </a:solidFill>
            </a:endParaRPr>
          </a:p>
        </p:txBody>
      </p:sp>
    </p:spTree>
    <p:extLst>
      <p:ext uri="{BB962C8B-B14F-4D97-AF65-F5344CB8AC3E}">
        <p14:creationId xmlns:p14="http://schemas.microsoft.com/office/powerpoint/2010/main" val="3149093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12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0" y="751241"/>
            <a:ext cx="4520184" cy="446552"/>
          </a:xfrm>
        </p:spPr>
        <p:txBody>
          <a:bodyPr>
            <a:normAutofit fontScale="90000"/>
          </a:bodyPr>
          <a:lstStyle/>
          <a:p>
            <a:r>
              <a:rPr lang="en-US" u="sng" dirty="0">
                <a:solidFill>
                  <a:schemeClr val="accent6"/>
                </a:solidFill>
                <a:latin typeface="Adlinnaka Bold" panose="00000300000000000000" pitchFamily="2" charset="0"/>
              </a:rPr>
              <a:t>For Student</a:t>
            </a:r>
          </a:p>
        </p:txBody>
      </p:sp>
      <p:sp>
        <p:nvSpPr>
          <p:cNvPr id="11" name="Text Placeholder 10"/>
          <p:cNvSpPr>
            <a:spLocks noGrp="1"/>
          </p:cNvSpPr>
          <p:nvPr>
            <p:ph type="body" sz="half" idx="2"/>
          </p:nvPr>
        </p:nvSpPr>
        <p:spPr>
          <a:xfrm>
            <a:off x="685800" y="1197793"/>
            <a:ext cx="4520184" cy="5020891"/>
          </a:xfrm>
        </p:spPr>
        <p:txBody>
          <a:bodyPr>
            <a:noAutofit/>
          </a:bodyPr>
          <a:lstStyle/>
          <a:p>
            <a:pPr marL="342900" indent="-342900">
              <a:buFont typeface="Wingdings" panose="05000000000000000000" pitchFamily="2" charset="2"/>
              <a:buChar char="Ø"/>
            </a:pPr>
            <a:r>
              <a:rPr lang="en-US" sz="2000" b="1" dirty="0"/>
              <a:t> </a:t>
            </a:r>
            <a:r>
              <a:rPr lang="en-US" sz="2000" b="1" dirty="0">
                <a:solidFill>
                  <a:schemeClr val="accent6"/>
                </a:solidFill>
              </a:rPr>
              <a:t>Student</a:t>
            </a:r>
            <a:r>
              <a:rPr lang="en-US" sz="2000" b="1" dirty="0"/>
              <a:t> can Login to </a:t>
            </a:r>
            <a:r>
              <a:rPr lang="en-US" sz="2000" b="1" dirty="0">
                <a:solidFill>
                  <a:schemeClr val="accent4"/>
                </a:solidFill>
              </a:rPr>
              <a:t>Admin Panel</a:t>
            </a:r>
            <a:r>
              <a:rPr lang="en-US" sz="2000" b="1" dirty="0"/>
              <a:t> By Entering  the Login credentials provided by University.</a:t>
            </a:r>
          </a:p>
          <a:p>
            <a:pPr marL="342900" indent="-342900">
              <a:buFont typeface="Wingdings" panose="05000000000000000000" pitchFamily="2" charset="2"/>
              <a:buChar char="Ø"/>
            </a:pPr>
            <a:r>
              <a:rPr lang="en-US" sz="2000" b="1" dirty="0"/>
              <a:t> </a:t>
            </a:r>
            <a:r>
              <a:rPr lang="en-US" sz="2000" b="1" dirty="0">
                <a:solidFill>
                  <a:schemeClr val="accent6"/>
                </a:solidFill>
              </a:rPr>
              <a:t>Student</a:t>
            </a:r>
            <a:r>
              <a:rPr lang="en-US" sz="2000" b="1" dirty="0"/>
              <a:t> Can Register Himself for Transportation Service by Filling the form of Required Data According to his Desired Needs and then Print the Transport Fee slip Through </a:t>
            </a:r>
            <a:r>
              <a:rPr lang="en-US" sz="2000" b="1" dirty="0">
                <a:solidFill>
                  <a:schemeClr val="accent4"/>
                </a:solidFill>
              </a:rPr>
              <a:t>Panel</a:t>
            </a:r>
            <a:r>
              <a:rPr lang="en-US" sz="2000" b="1" dirty="0"/>
              <a:t>.</a:t>
            </a:r>
          </a:p>
          <a:p>
            <a:pPr marL="342900" indent="-342900">
              <a:buFont typeface="Wingdings" panose="05000000000000000000" pitchFamily="2" charset="2"/>
              <a:buChar char="Ø"/>
            </a:pPr>
            <a:r>
              <a:rPr lang="en-US" sz="2000" b="1" dirty="0"/>
              <a:t> </a:t>
            </a:r>
            <a:r>
              <a:rPr lang="en-US" sz="2000" b="1" dirty="0">
                <a:solidFill>
                  <a:schemeClr val="accent6"/>
                </a:solidFill>
              </a:rPr>
              <a:t>Student</a:t>
            </a:r>
            <a:r>
              <a:rPr lang="en-US" sz="2000" b="1" dirty="0"/>
              <a:t> Can Find The Bus Schedule.</a:t>
            </a:r>
          </a:p>
          <a:p>
            <a:pPr marL="342900" indent="-342900">
              <a:buFont typeface="Wingdings" panose="05000000000000000000" pitchFamily="2" charset="2"/>
              <a:buChar char="Ø"/>
            </a:pPr>
            <a:r>
              <a:rPr lang="en-US" sz="2000" b="1" dirty="0"/>
              <a:t> </a:t>
            </a:r>
            <a:r>
              <a:rPr lang="en-US" sz="2000" b="1" dirty="0">
                <a:solidFill>
                  <a:schemeClr val="accent6"/>
                </a:solidFill>
              </a:rPr>
              <a:t>Student </a:t>
            </a:r>
            <a:r>
              <a:rPr lang="en-US" sz="2000" b="1" dirty="0"/>
              <a:t>can Find the Timing of Bus.</a:t>
            </a:r>
          </a:p>
          <a:p>
            <a:pPr marL="342900" indent="-342900">
              <a:buFont typeface="Wingdings" panose="05000000000000000000" pitchFamily="2" charset="2"/>
              <a:buChar char="Ø"/>
            </a:pPr>
            <a:r>
              <a:rPr lang="en-US" sz="2000" b="1" dirty="0">
                <a:solidFill>
                  <a:schemeClr val="accent6"/>
                </a:solidFill>
              </a:rPr>
              <a:t>Student </a:t>
            </a:r>
            <a:r>
              <a:rPr lang="en-US" sz="2000" b="1" dirty="0"/>
              <a:t>can Track His Bus Current Location.</a:t>
            </a:r>
          </a:p>
        </p:txBody>
      </p:sp>
      <p:pic>
        <p:nvPicPr>
          <p:cNvPr id="14" name="Picture Placeholder 13"/>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9" r="-188"/>
          <a:stretch/>
        </p:blipFill>
        <p:spPr>
          <a:xfrm>
            <a:off x="5205984" y="751241"/>
            <a:ext cx="6889750" cy="5467350"/>
          </a:xfrm>
        </p:spPr>
      </p:pic>
      <p:sp>
        <p:nvSpPr>
          <p:cNvPr id="15" name="Rectangle 14"/>
          <p:cNvSpPr/>
          <p:nvPr/>
        </p:nvSpPr>
        <p:spPr>
          <a:xfrm>
            <a:off x="8363712" y="938784"/>
            <a:ext cx="1377696" cy="2194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918704" y="890016"/>
            <a:ext cx="2267712" cy="307777"/>
          </a:xfrm>
          <a:prstGeom prst="rect">
            <a:avLst/>
          </a:prstGeom>
          <a:noFill/>
        </p:spPr>
        <p:txBody>
          <a:bodyPr wrap="square" rtlCol="0">
            <a:spAutoFit/>
          </a:bodyPr>
          <a:lstStyle/>
          <a:p>
            <a:r>
              <a:rPr lang="en-US" sz="1400" dirty="0">
                <a:solidFill>
                  <a:schemeClr val="bg1"/>
                </a:solidFill>
              </a:rPr>
              <a:t>&lt;&lt;uses&gt;&gt;=&lt;&lt;includes&gt;&gt;</a:t>
            </a:r>
          </a:p>
        </p:txBody>
      </p:sp>
    </p:spTree>
    <p:extLst>
      <p:ext uri="{BB962C8B-B14F-4D97-AF65-F5344CB8AC3E}">
        <p14:creationId xmlns:p14="http://schemas.microsoft.com/office/powerpoint/2010/main" val="27919422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1000"/>
                                        <p:tgtEl>
                                          <p:spTgt spid="11">
                                            <p:txEl>
                                              <p:pRg st="0" end="0"/>
                                            </p:txEl>
                                          </p:spTgt>
                                        </p:tgtEl>
                                      </p:cBhvr>
                                    </p:animEffect>
                                    <p:anim calcmode="lin" valueType="num">
                                      <p:cBhvr>
                                        <p:cTn id="2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1000"/>
                                        <p:tgtEl>
                                          <p:spTgt spid="11">
                                            <p:txEl>
                                              <p:pRg st="1" end="1"/>
                                            </p:txEl>
                                          </p:spTgt>
                                        </p:tgtEl>
                                      </p:cBhvr>
                                    </p:animEffect>
                                    <p:anim calcmode="lin" valueType="num">
                                      <p:cBhvr>
                                        <p:cTn id="3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animEffect transition="in" filter="fade">
                                      <p:cBhvr>
                                        <p:cTn id="39" dur="1000"/>
                                        <p:tgtEl>
                                          <p:spTgt spid="11">
                                            <p:txEl>
                                              <p:pRg st="2" end="2"/>
                                            </p:txEl>
                                          </p:spTgt>
                                        </p:tgtEl>
                                      </p:cBhvr>
                                    </p:animEffect>
                                    <p:anim calcmode="lin" valueType="num">
                                      <p:cBhvr>
                                        <p:cTn id="4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xEl>
                                              <p:pRg st="3" end="3"/>
                                            </p:txEl>
                                          </p:spTgt>
                                        </p:tgtEl>
                                        <p:attrNameLst>
                                          <p:attrName>style.visibility</p:attrName>
                                        </p:attrNameLst>
                                      </p:cBhvr>
                                      <p:to>
                                        <p:strVal val="visible"/>
                                      </p:to>
                                    </p:set>
                                    <p:animEffect transition="in" filter="fade">
                                      <p:cBhvr>
                                        <p:cTn id="46" dur="1000"/>
                                        <p:tgtEl>
                                          <p:spTgt spid="11">
                                            <p:txEl>
                                              <p:pRg st="3" end="3"/>
                                            </p:txEl>
                                          </p:spTgt>
                                        </p:tgtEl>
                                      </p:cBhvr>
                                    </p:animEffect>
                                    <p:anim calcmode="lin" valueType="num">
                                      <p:cBhvr>
                                        <p:cTn id="4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1">
                                            <p:txEl>
                                              <p:pRg st="4" end="4"/>
                                            </p:txEl>
                                          </p:spTgt>
                                        </p:tgtEl>
                                        <p:attrNameLst>
                                          <p:attrName>style.visibility</p:attrName>
                                        </p:attrNameLst>
                                      </p:cBhvr>
                                      <p:to>
                                        <p:strVal val="visible"/>
                                      </p:to>
                                    </p:set>
                                    <p:animEffect transition="in" filter="fade">
                                      <p:cBhvr>
                                        <p:cTn id="53" dur="1000"/>
                                        <p:tgtEl>
                                          <p:spTgt spid="11">
                                            <p:txEl>
                                              <p:pRg st="4" end="4"/>
                                            </p:txEl>
                                          </p:spTgt>
                                        </p:tgtEl>
                                      </p:cBhvr>
                                    </p:animEffect>
                                    <p:anim calcmode="lin" valueType="num">
                                      <p:cBhvr>
                                        <p:cTn id="5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fltVal val="0"/>
                                          </p:val>
                                        </p:tav>
                                        <p:tav tm="100000">
                                          <p:val>
                                            <p:strVal val="#ppt_w"/>
                                          </p:val>
                                        </p:tav>
                                      </p:tavLst>
                                    </p:anim>
                                    <p:anim calcmode="lin" valueType="num">
                                      <p:cBhvr>
                                        <p:cTn id="61" dur="500" fill="hold"/>
                                        <p:tgtEl>
                                          <p:spTgt spid="14"/>
                                        </p:tgtEl>
                                        <p:attrNameLst>
                                          <p:attrName>ppt_h</p:attrName>
                                        </p:attrNameLst>
                                      </p:cBhvr>
                                      <p:tavLst>
                                        <p:tav tm="0">
                                          <p:val>
                                            <p:fltVal val="0"/>
                                          </p:val>
                                        </p:tav>
                                        <p:tav tm="100000">
                                          <p:val>
                                            <p:strVal val="#ppt_h"/>
                                          </p:val>
                                        </p:tav>
                                      </p:tavLst>
                                    </p:anim>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0" y="751241"/>
            <a:ext cx="4520184" cy="446552"/>
          </a:xfrm>
        </p:spPr>
        <p:txBody>
          <a:bodyPr>
            <a:normAutofit fontScale="90000"/>
          </a:bodyPr>
          <a:lstStyle/>
          <a:p>
            <a:r>
              <a:rPr lang="en-US" u="sng" dirty="0">
                <a:solidFill>
                  <a:schemeClr val="accent2"/>
                </a:solidFill>
                <a:latin typeface="Adlinnaka Bold" panose="00000300000000000000" pitchFamily="2" charset="0"/>
              </a:rPr>
              <a:t>For driver</a:t>
            </a:r>
          </a:p>
        </p:txBody>
      </p:sp>
      <p:sp>
        <p:nvSpPr>
          <p:cNvPr id="11" name="Text Placeholder 10"/>
          <p:cNvSpPr>
            <a:spLocks noGrp="1"/>
          </p:cNvSpPr>
          <p:nvPr>
            <p:ph type="body" sz="half" idx="2"/>
          </p:nvPr>
        </p:nvSpPr>
        <p:spPr>
          <a:xfrm>
            <a:off x="685800" y="1197793"/>
            <a:ext cx="4520184" cy="5495107"/>
          </a:xfrm>
        </p:spPr>
        <p:txBody>
          <a:bodyPr>
            <a:noAutofit/>
          </a:bodyPr>
          <a:lstStyle/>
          <a:p>
            <a:pPr marL="342900" indent="-342900">
              <a:buFont typeface="Wingdings" panose="05000000000000000000" pitchFamily="2" charset="2"/>
              <a:buChar char="Ø"/>
            </a:pPr>
            <a:r>
              <a:rPr lang="en-US" sz="2000" b="1" dirty="0">
                <a:solidFill>
                  <a:schemeClr val="accent2"/>
                </a:solidFill>
              </a:rPr>
              <a:t>Driver</a:t>
            </a:r>
            <a:r>
              <a:rPr lang="en-US" sz="2000" b="1" dirty="0"/>
              <a:t> can Login to Admin Panel By Entering  the Login credentials provided by University.</a:t>
            </a:r>
          </a:p>
          <a:p>
            <a:pPr marL="342900" indent="-342900">
              <a:buFont typeface="Wingdings" panose="05000000000000000000" pitchFamily="2" charset="2"/>
              <a:buChar char="Ø"/>
            </a:pPr>
            <a:r>
              <a:rPr lang="en-US" sz="2000" b="1" dirty="0"/>
              <a:t>Due to Change in Duty/ Schedule, </a:t>
            </a:r>
            <a:r>
              <a:rPr lang="en-US" sz="2000" b="1" dirty="0">
                <a:solidFill>
                  <a:schemeClr val="accent2"/>
                </a:solidFill>
              </a:rPr>
              <a:t>Driver</a:t>
            </a:r>
            <a:r>
              <a:rPr lang="en-US" sz="2000" b="1" dirty="0"/>
              <a:t> can Edit his Account info.</a:t>
            </a:r>
          </a:p>
          <a:p>
            <a:pPr marL="342900" indent="-342900">
              <a:buFont typeface="Wingdings" panose="05000000000000000000" pitchFamily="2" charset="2"/>
              <a:buChar char="Ø"/>
            </a:pPr>
            <a:r>
              <a:rPr lang="en-US" sz="2000" b="1" dirty="0">
                <a:solidFill>
                  <a:schemeClr val="accent2"/>
                </a:solidFill>
              </a:rPr>
              <a:t>Driver</a:t>
            </a:r>
            <a:r>
              <a:rPr lang="en-US" sz="2000" b="1" dirty="0"/>
              <a:t> can set &amp; update his Current Location and Display it to </a:t>
            </a:r>
            <a:r>
              <a:rPr lang="en-US" sz="2000" b="1" dirty="0">
                <a:solidFill>
                  <a:schemeClr val="accent6"/>
                </a:solidFill>
              </a:rPr>
              <a:t>Students</a:t>
            </a:r>
            <a:r>
              <a:rPr lang="en-US" sz="2000" b="1" dirty="0"/>
              <a:t>.</a:t>
            </a:r>
          </a:p>
          <a:p>
            <a:pPr marL="342900" indent="-342900">
              <a:buFont typeface="Wingdings" panose="05000000000000000000" pitchFamily="2" charset="2"/>
              <a:buChar char="Ø"/>
            </a:pPr>
            <a:r>
              <a:rPr lang="en-US" sz="2000" b="1" dirty="0"/>
              <a:t>(If-Happens) </a:t>
            </a:r>
            <a:r>
              <a:rPr lang="en-US" sz="2000" b="1" dirty="0">
                <a:solidFill>
                  <a:schemeClr val="accent2"/>
                </a:solidFill>
              </a:rPr>
              <a:t>Driver</a:t>
            </a:r>
            <a:r>
              <a:rPr lang="en-US" sz="2000" b="1" dirty="0"/>
              <a:t> can Report/Inform The Admin if the bus is Out of Service.</a:t>
            </a:r>
          </a:p>
          <a:p>
            <a:pPr marL="342900" indent="-342900">
              <a:buFont typeface="Wingdings" panose="05000000000000000000" pitchFamily="2" charset="2"/>
              <a:buChar char="Ø"/>
            </a:pPr>
            <a:r>
              <a:rPr lang="en-US" sz="2000" b="1" dirty="0">
                <a:solidFill>
                  <a:schemeClr val="accent2"/>
                </a:solidFill>
              </a:rPr>
              <a:t>Driver</a:t>
            </a:r>
            <a:r>
              <a:rPr lang="en-US" sz="2000" b="1" dirty="0"/>
              <a:t> Can Display The Departure Time  and Arriving Time of Bus to </a:t>
            </a:r>
            <a:r>
              <a:rPr lang="en-US" sz="2000" b="1" dirty="0">
                <a:solidFill>
                  <a:schemeClr val="accent6"/>
                </a:solidFill>
              </a:rPr>
              <a:t>Students</a:t>
            </a:r>
            <a:r>
              <a:rPr lang="en-US" sz="2000" b="1" dirty="0"/>
              <a:t>.</a:t>
            </a:r>
          </a:p>
        </p:txBody>
      </p:sp>
      <p:sp>
        <p:nvSpPr>
          <p:cNvPr id="15" name="Rectangle 14"/>
          <p:cNvSpPr/>
          <p:nvPr/>
        </p:nvSpPr>
        <p:spPr>
          <a:xfrm>
            <a:off x="8363712" y="938784"/>
            <a:ext cx="1377696" cy="2194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918704" y="890016"/>
            <a:ext cx="2267712" cy="307777"/>
          </a:xfrm>
          <a:prstGeom prst="rect">
            <a:avLst/>
          </a:prstGeom>
          <a:noFill/>
        </p:spPr>
        <p:txBody>
          <a:bodyPr wrap="square" rtlCol="0">
            <a:spAutoFit/>
          </a:bodyPr>
          <a:lstStyle/>
          <a:p>
            <a:r>
              <a:rPr lang="en-US" sz="1400" dirty="0">
                <a:solidFill>
                  <a:schemeClr val="bg1"/>
                </a:solidFill>
              </a:rPr>
              <a:t>&lt;&lt;uses&gt;&gt;=&lt;&lt;includes&gt;&gt;</a:t>
            </a:r>
          </a:p>
        </p:txBody>
      </p:sp>
      <p:pic>
        <p:nvPicPr>
          <p:cNvPr id="3" name="Picture Placeholder 2"/>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52" t="-5807" r="-1453" b="278"/>
          <a:stretch/>
        </p:blipFill>
        <p:spPr>
          <a:xfrm>
            <a:off x="5205984" y="0"/>
            <a:ext cx="6986016" cy="6692900"/>
          </a:xfrm>
        </p:spPr>
      </p:pic>
      <p:sp>
        <p:nvSpPr>
          <p:cNvPr id="4" name="Rectangle 3"/>
          <p:cNvSpPr/>
          <p:nvPr/>
        </p:nvSpPr>
        <p:spPr>
          <a:xfrm>
            <a:off x="8363712" y="444500"/>
            <a:ext cx="1567688" cy="3067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7730341" y="381909"/>
            <a:ext cx="2834430" cy="369332"/>
          </a:xfrm>
          <a:prstGeom prst="rect">
            <a:avLst/>
          </a:prstGeom>
          <a:noFill/>
        </p:spPr>
        <p:txBody>
          <a:bodyPr wrap="none" rtlCol="0">
            <a:spAutoFit/>
          </a:bodyPr>
          <a:lstStyle/>
          <a:p>
            <a:r>
              <a:rPr lang="en-US" dirty="0">
                <a:solidFill>
                  <a:schemeClr val="bg1"/>
                </a:solidFill>
              </a:rPr>
              <a:t>&lt;&lt;uses&gt;&gt;=&lt;&lt;includes&gt;&gt;</a:t>
            </a:r>
          </a:p>
        </p:txBody>
      </p:sp>
    </p:spTree>
    <p:extLst>
      <p:ext uri="{BB962C8B-B14F-4D97-AF65-F5344CB8AC3E}">
        <p14:creationId xmlns:p14="http://schemas.microsoft.com/office/powerpoint/2010/main" val="1040395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anim calcmode="lin" valueType="num">
                                      <p:cBhvr>
                                        <p:cTn id="1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fade">
                                      <p:cBhvr>
                                        <p:cTn id="19" dur="1000"/>
                                        <p:tgtEl>
                                          <p:spTgt spid="11">
                                            <p:txEl>
                                              <p:pRg st="1" end="1"/>
                                            </p:txEl>
                                          </p:spTgt>
                                        </p:tgtEl>
                                      </p:cBhvr>
                                    </p:animEffect>
                                    <p:anim calcmode="lin" valueType="num">
                                      <p:cBhvr>
                                        <p:cTn id="2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xEl>
                                              <p:pRg st="2" end="2"/>
                                            </p:txEl>
                                          </p:spTgt>
                                        </p:tgtEl>
                                        <p:attrNameLst>
                                          <p:attrName>style.visibility</p:attrName>
                                        </p:attrNameLst>
                                      </p:cBhvr>
                                      <p:to>
                                        <p:strVal val="visible"/>
                                      </p:to>
                                    </p:set>
                                    <p:animEffect transition="in" filter="fade">
                                      <p:cBhvr>
                                        <p:cTn id="26" dur="1000"/>
                                        <p:tgtEl>
                                          <p:spTgt spid="11">
                                            <p:txEl>
                                              <p:pRg st="2" end="2"/>
                                            </p:txEl>
                                          </p:spTgt>
                                        </p:tgtEl>
                                      </p:cBhvr>
                                    </p:animEffect>
                                    <p:anim calcmode="lin" valueType="num">
                                      <p:cBhvr>
                                        <p:cTn id="2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Effect transition="in" filter="fade">
                                      <p:cBhvr>
                                        <p:cTn id="33" dur="1000"/>
                                        <p:tgtEl>
                                          <p:spTgt spid="11">
                                            <p:txEl>
                                              <p:pRg st="3" end="3"/>
                                            </p:txEl>
                                          </p:spTgt>
                                        </p:tgtEl>
                                      </p:cBhvr>
                                    </p:animEffect>
                                    <p:anim calcmode="lin" valueType="num">
                                      <p:cBhvr>
                                        <p:cTn id="34"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1">
                                            <p:txEl>
                                              <p:pRg st="4" end="4"/>
                                            </p:txEl>
                                          </p:spTgt>
                                        </p:tgtEl>
                                        <p:attrNameLst>
                                          <p:attrName>style.visibility</p:attrName>
                                        </p:attrNameLst>
                                      </p:cBhvr>
                                      <p:to>
                                        <p:strVal val="visible"/>
                                      </p:to>
                                    </p:set>
                                    <p:animEffect transition="in" filter="fade">
                                      <p:cBhvr>
                                        <p:cTn id="40" dur="1000"/>
                                        <p:tgtEl>
                                          <p:spTgt spid="11">
                                            <p:txEl>
                                              <p:pRg st="4" end="4"/>
                                            </p:txEl>
                                          </p:spTgt>
                                        </p:tgtEl>
                                      </p:cBhvr>
                                    </p:animEffect>
                                    <p:anim calcmode="lin" valueType="num">
                                      <p:cBhvr>
                                        <p:cTn id="4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0" y="751241"/>
            <a:ext cx="4826000" cy="446552"/>
          </a:xfrm>
        </p:spPr>
        <p:txBody>
          <a:bodyPr>
            <a:normAutofit fontScale="90000"/>
          </a:bodyPr>
          <a:lstStyle/>
          <a:p>
            <a:r>
              <a:rPr lang="en-US" u="sng" dirty="0">
                <a:solidFill>
                  <a:schemeClr val="accent4"/>
                </a:solidFill>
                <a:latin typeface="Adlinnaka Bold" panose="00000300000000000000" pitchFamily="2" charset="0"/>
              </a:rPr>
              <a:t>For Admin Manager</a:t>
            </a:r>
          </a:p>
        </p:txBody>
      </p:sp>
      <p:sp>
        <p:nvSpPr>
          <p:cNvPr id="11" name="Text Placeholder 10"/>
          <p:cNvSpPr>
            <a:spLocks noGrp="1"/>
          </p:cNvSpPr>
          <p:nvPr>
            <p:ph type="body" sz="half" idx="2"/>
          </p:nvPr>
        </p:nvSpPr>
        <p:spPr>
          <a:xfrm>
            <a:off x="685800" y="1197793"/>
            <a:ext cx="4520184" cy="5495107"/>
          </a:xfrm>
        </p:spPr>
        <p:txBody>
          <a:bodyPr>
            <a:noAutofit/>
          </a:bodyPr>
          <a:lstStyle/>
          <a:p>
            <a:pPr marL="342900" indent="-342900">
              <a:buFont typeface="Wingdings" panose="05000000000000000000" pitchFamily="2" charset="2"/>
              <a:buChar char="Ø"/>
            </a:pPr>
            <a:r>
              <a:rPr lang="en-US" sz="2800" b="1" dirty="0">
                <a:solidFill>
                  <a:schemeClr val="accent4"/>
                </a:solidFill>
              </a:rPr>
              <a:t>Manager</a:t>
            </a:r>
            <a:r>
              <a:rPr lang="en-US" sz="2800" b="1" dirty="0"/>
              <a:t> can Login to Admin Panel By Entering  the Login credentials provided by University.</a:t>
            </a:r>
          </a:p>
          <a:p>
            <a:pPr marL="342900" indent="-342900">
              <a:buFont typeface="Wingdings" panose="05000000000000000000" pitchFamily="2" charset="2"/>
              <a:buChar char="Ø"/>
            </a:pPr>
            <a:r>
              <a:rPr lang="en-US" sz="2800" b="1" dirty="0">
                <a:solidFill>
                  <a:schemeClr val="accent4"/>
                </a:solidFill>
              </a:rPr>
              <a:t>Manager</a:t>
            </a:r>
            <a:r>
              <a:rPr lang="en-US" sz="2800" b="1" dirty="0"/>
              <a:t> can Display All The Necessary </a:t>
            </a:r>
            <a:r>
              <a:rPr lang="en-US" sz="2800" b="1" dirty="0">
                <a:solidFill>
                  <a:schemeClr val="accent6"/>
                </a:solidFill>
              </a:rPr>
              <a:t>Student</a:t>
            </a:r>
            <a:r>
              <a:rPr lang="en-US" sz="2800" b="1" dirty="0"/>
              <a:t> Data to </a:t>
            </a:r>
            <a:r>
              <a:rPr lang="en-US" sz="2800" b="1" dirty="0">
                <a:solidFill>
                  <a:schemeClr val="accent2"/>
                </a:solidFill>
              </a:rPr>
              <a:t>Drivers</a:t>
            </a:r>
            <a:r>
              <a:rPr lang="en-US" sz="2800" b="1" dirty="0"/>
              <a:t>.</a:t>
            </a:r>
          </a:p>
          <a:p>
            <a:pPr marL="342900" indent="-342900">
              <a:buFont typeface="Wingdings" panose="05000000000000000000" pitchFamily="2" charset="2"/>
              <a:buChar char="Ø"/>
            </a:pPr>
            <a:r>
              <a:rPr lang="en-US" sz="2800" b="1" dirty="0">
                <a:solidFill>
                  <a:schemeClr val="accent4"/>
                </a:solidFill>
              </a:rPr>
              <a:t>Manager</a:t>
            </a:r>
            <a:r>
              <a:rPr lang="en-US" sz="2800" b="1" dirty="0"/>
              <a:t> can Set ,Update and Modify All the </a:t>
            </a:r>
            <a:r>
              <a:rPr lang="en-US" sz="2800" b="1" dirty="0">
                <a:solidFill>
                  <a:schemeClr val="accent4"/>
                </a:solidFill>
              </a:rPr>
              <a:t>us</a:t>
            </a:r>
            <a:r>
              <a:rPr lang="en-US" sz="2800" b="1" dirty="0">
                <a:solidFill>
                  <a:schemeClr val="accent2"/>
                </a:solidFill>
              </a:rPr>
              <a:t>e</a:t>
            </a:r>
            <a:r>
              <a:rPr lang="en-US" sz="2800" b="1" dirty="0">
                <a:solidFill>
                  <a:schemeClr val="accent6"/>
                </a:solidFill>
              </a:rPr>
              <a:t>rs</a:t>
            </a:r>
            <a:r>
              <a:rPr lang="en-US" sz="2800" b="1" dirty="0"/>
              <a:t> Data, Required Information and Accounts.</a:t>
            </a:r>
          </a:p>
          <a:p>
            <a:endParaRPr lang="en-US" sz="2800" b="1" dirty="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205984" y="1206225"/>
            <a:ext cx="6986016" cy="4280449"/>
          </a:xfrm>
        </p:spPr>
      </p:pic>
      <p:sp>
        <p:nvSpPr>
          <p:cNvPr id="4" name="Rectangle 3"/>
          <p:cNvSpPr/>
          <p:nvPr/>
        </p:nvSpPr>
        <p:spPr>
          <a:xfrm>
            <a:off x="8846312" y="1346412"/>
            <a:ext cx="1567688" cy="3067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8308953" y="1283821"/>
            <a:ext cx="2834430" cy="369332"/>
          </a:xfrm>
          <a:prstGeom prst="rect">
            <a:avLst/>
          </a:prstGeom>
          <a:noFill/>
        </p:spPr>
        <p:txBody>
          <a:bodyPr wrap="none" rtlCol="0">
            <a:spAutoFit/>
          </a:bodyPr>
          <a:lstStyle/>
          <a:p>
            <a:r>
              <a:rPr lang="en-US" dirty="0">
                <a:solidFill>
                  <a:schemeClr val="bg1"/>
                </a:solidFill>
              </a:rPr>
              <a:t>&lt;&lt;uses&gt;&gt;=&lt;&lt;includes&gt;&gt;</a:t>
            </a:r>
          </a:p>
        </p:txBody>
      </p:sp>
    </p:spTree>
    <p:extLst>
      <p:ext uri="{BB962C8B-B14F-4D97-AF65-F5344CB8AC3E}">
        <p14:creationId xmlns:p14="http://schemas.microsoft.com/office/powerpoint/2010/main" val="37238826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 calcmode="lin" valueType="num">
                                      <p:cBhvr additive="base">
                                        <p:cTn id="18"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anim calcmode="lin" valueType="num">
                                      <p:cBhvr additive="base">
                                        <p:cTn id="24"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AD92-CB34-4CEB-9136-94015AC1410E}"/>
              </a:ext>
            </a:extLst>
          </p:cNvPr>
          <p:cNvSpPr>
            <a:spLocks noGrp="1"/>
          </p:cNvSpPr>
          <p:nvPr>
            <p:ph type="title"/>
          </p:nvPr>
        </p:nvSpPr>
        <p:spPr>
          <a:xfrm>
            <a:off x="-279710" y="2115944"/>
            <a:ext cx="11257156" cy="1600200"/>
          </a:xfrm>
        </p:spPr>
        <p:txBody>
          <a:bodyPr>
            <a:normAutofit/>
          </a:bodyPr>
          <a:lstStyle/>
          <a:p>
            <a:r>
              <a:rPr lang="en-US" dirty="0">
                <a:solidFill>
                  <a:schemeClr val="accent6"/>
                </a:solidFill>
              </a:rPr>
              <a:t>                                </a:t>
            </a:r>
            <a:r>
              <a:rPr lang="en-US" sz="6000" u="sng" dirty="0">
                <a:solidFill>
                  <a:schemeClr val="accent6"/>
                </a:solidFill>
              </a:rPr>
              <a:t>Class </a:t>
            </a:r>
            <a:r>
              <a:rPr lang="en-US" sz="6000" u="sng" dirty="0"/>
              <a:t>diagram</a:t>
            </a:r>
            <a:endParaRPr lang="en-GB" u="sng" dirty="0"/>
          </a:p>
        </p:txBody>
      </p:sp>
    </p:spTree>
    <p:extLst>
      <p:ext uri="{BB962C8B-B14F-4D97-AF65-F5344CB8AC3E}">
        <p14:creationId xmlns:p14="http://schemas.microsoft.com/office/powerpoint/2010/main" val="4172169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1CF6E92-9627-4B96-B9EC-E98A0FD64D5D}"/>
              </a:ext>
            </a:extLst>
          </p:cNvPr>
          <p:cNvPicPr>
            <a:picLocks noChangeAspect="1"/>
          </p:cNvPicPr>
          <p:nvPr/>
        </p:nvPicPr>
        <p:blipFill rotWithShape="1">
          <a:blip r:embed="rId2"/>
          <a:srcRect l="1427" r="3058"/>
          <a:stretch/>
        </p:blipFill>
        <p:spPr>
          <a:xfrm>
            <a:off x="947853" y="942743"/>
            <a:ext cx="10448693" cy="5753100"/>
          </a:xfrm>
          <a:prstGeom prst="rect">
            <a:avLst/>
          </a:prstGeom>
        </p:spPr>
      </p:pic>
    </p:spTree>
    <p:extLst>
      <p:ext uri="{BB962C8B-B14F-4D97-AF65-F5344CB8AC3E}">
        <p14:creationId xmlns:p14="http://schemas.microsoft.com/office/powerpoint/2010/main" val="13341013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500" fill="hold"/>
                                        <p:tgtEl>
                                          <p:spTgt spid="14"/>
                                        </p:tgtEl>
                                        <p:attrNameLst>
                                          <p:attrName>ppt_w</p:attrName>
                                        </p:attrNameLst>
                                      </p:cBhvr>
                                      <p:tavLst>
                                        <p:tav tm="0">
                                          <p:val>
                                            <p:fltVal val="0"/>
                                          </p:val>
                                        </p:tav>
                                        <p:tav tm="100000">
                                          <p:val>
                                            <p:strVal val="#ppt_w"/>
                                          </p:val>
                                        </p:tav>
                                      </p:tavLst>
                                    </p:anim>
                                    <p:anim calcmode="lin" valueType="num">
                                      <p:cBhvr>
                                        <p:cTn id="8" dur="1500" fill="hold"/>
                                        <p:tgtEl>
                                          <p:spTgt spid="14"/>
                                        </p:tgtEl>
                                        <p:attrNameLst>
                                          <p:attrName>ppt_h</p:attrName>
                                        </p:attrNameLst>
                                      </p:cBhvr>
                                      <p:tavLst>
                                        <p:tav tm="0">
                                          <p:val>
                                            <p:fltVal val="0"/>
                                          </p:val>
                                        </p:tav>
                                        <p:tav tm="100000">
                                          <p:val>
                                            <p:strVal val="#ppt_h"/>
                                          </p:val>
                                        </p:tav>
                                      </p:tavLst>
                                    </p:anim>
                                    <p:animEffect transition="in" filter="fade">
                                      <p:cBhvr>
                                        <p:cTn id="9"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616" y="764373"/>
            <a:ext cx="8482584" cy="1293028"/>
          </a:xfrm>
        </p:spPr>
        <p:txBody>
          <a:bodyPr/>
          <a:lstStyle/>
          <a:p>
            <a:r>
              <a:rPr lang="en-US" dirty="0">
                <a:latin typeface="Adlinnaka Bold" panose="00000300000000000000" pitchFamily="2" charset="0"/>
              </a:rPr>
              <a:t>NUML TRANSPORT MANAGEMENT SYSTEM</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770" r="2941"/>
          <a:stretch/>
        </p:blipFill>
        <p:spPr>
          <a:xfrm>
            <a:off x="1850136" y="1959865"/>
            <a:ext cx="9656064" cy="4665770"/>
          </a:xfr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249319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out)">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7200" b="1" i="1" u="sng" dirty="0"/>
              <a:t>Sequence diagram</a:t>
            </a:r>
            <a:br>
              <a:rPr lang="en-US" sz="7200" b="1" i="1" u="sng" dirty="0"/>
            </a:br>
            <a:endParaRPr lang="en-US" dirty="0"/>
          </a:p>
        </p:txBody>
      </p:sp>
      <p:sp>
        <p:nvSpPr>
          <p:cNvPr id="9" name="Text Placeholder 8"/>
          <p:cNvSpPr>
            <a:spLocks noGrp="1"/>
          </p:cNvSpPr>
          <p:nvPr>
            <p:ph type="subTitle" idx="1"/>
          </p:nvPr>
        </p:nvSpPr>
        <p:spPr>
          <a:xfrm>
            <a:off x="1371600" y="2942701"/>
            <a:ext cx="9448800" cy="685800"/>
          </a:xfrm>
        </p:spPr>
        <p:txBody>
          <a:bodyPr>
            <a:normAutofit fontScale="70000" lnSpcReduction="20000"/>
          </a:bodyPr>
          <a:lstStyle/>
          <a:p>
            <a:pPr algn="ctr"/>
            <a:r>
              <a:rPr lang="en-US" sz="4000" b="1" i="1" dirty="0"/>
              <a:t>Including </a:t>
            </a:r>
            <a:r>
              <a:rPr lang="en-US" sz="4000" b="1" i="1" dirty="0">
                <a:solidFill>
                  <a:schemeClr val="accent6"/>
                </a:solidFill>
              </a:rPr>
              <a:t>(STUDENT,</a:t>
            </a:r>
            <a:r>
              <a:rPr lang="en-US" sz="4000" b="1" i="1" dirty="0">
                <a:solidFill>
                  <a:schemeClr val="accent2"/>
                </a:solidFill>
              </a:rPr>
              <a:t>DRIVER</a:t>
            </a:r>
            <a:r>
              <a:rPr lang="en-US" sz="4000" b="1" i="1" dirty="0">
                <a:solidFill>
                  <a:schemeClr val="accent6"/>
                </a:solidFill>
              </a:rPr>
              <a:t>,</a:t>
            </a:r>
            <a:r>
              <a:rPr lang="en-US" sz="4000" b="1" i="1" dirty="0">
                <a:solidFill>
                  <a:schemeClr val="accent4"/>
                </a:solidFill>
              </a:rPr>
              <a:t>MANAGER</a:t>
            </a:r>
            <a:r>
              <a:rPr lang="en-US" sz="4000" b="1" i="1" dirty="0">
                <a:solidFill>
                  <a:schemeClr val="accent6"/>
                </a:solidFill>
              </a:rPr>
              <a:t>)</a:t>
            </a:r>
            <a:r>
              <a:rPr lang="en-US" sz="4000" b="1" i="1" dirty="0"/>
              <a:t> &amp; Scenarios</a:t>
            </a:r>
            <a:endParaRPr lang="en-US" sz="4000" dirty="0">
              <a:solidFill>
                <a:schemeClr val="accent2"/>
              </a:solidFill>
            </a:endParaRPr>
          </a:p>
        </p:txBody>
      </p:sp>
    </p:spTree>
    <p:extLst>
      <p:ext uri="{BB962C8B-B14F-4D97-AF65-F5344CB8AC3E}">
        <p14:creationId xmlns:p14="http://schemas.microsoft.com/office/powerpoint/2010/main" val="9735421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p:cTn id="12"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443" y="522987"/>
            <a:ext cx="8610600" cy="1293028"/>
          </a:xfrm>
        </p:spPr>
        <p:txBody>
          <a:bodyPr/>
          <a:lstStyle/>
          <a:p>
            <a:pPr algn="ctr"/>
            <a:r>
              <a:rPr lang="en-US" u="sng" dirty="0">
                <a:latin typeface="Arial Black" panose="020B0A04020102020204" pitchFamily="34" charset="0"/>
              </a:rPr>
              <a:t>Login Scenarios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6739" y="1816015"/>
            <a:ext cx="9863327" cy="4800445"/>
          </a:xfrm>
        </p:spPr>
      </p:pic>
    </p:spTree>
    <p:extLst>
      <p:ext uri="{BB962C8B-B14F-4D97-AF65-F5344CB8AC3E}">
        <p14:creationId xmlns:p14="http://schemas.microsoft.com/office/powerpoint/2010/main" val="40866906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443" y="522987"/>
            <a:ext cx="8610600" cy="1293028"/>
          </a:xfrm>
        </p:spPr>
        <p:txBody>
          <a:bodyPr/>
          <a:lstStyle/>
          <a:p>
            <a:pPr algn="ctr"/>
            <a:r>
              <a:rPr lang="en-US" u="sng" dirty="0">
                <a:latin typeface="Arial Black" panose="020B0A04020102020204" pitchFamily="34" charset="0"/>
              </a:rPr>
              <a:t>Admin Management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80" y="1911454"/>
            <a:ext cx="9863327" cy="4609566"/>
          </a:xfrm>
        </p:spPr>
      </p:pic>
    </p:spTree>
    <p:extLst>
      <p:ext uri="{BB962C8B-B14F-4D97-AF65-F5344CB8AC3E}">
        <p14:creationId xmlns:p14="http://schemas.microsoft.com/office/powerpoint/2010/main" val="645518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443" y="522987"/>
            <a:ext cx="8610600" cy="1293028"/>
          </a:xfrm>
        </p:spPr>
        <p:txBody>
          <a:bodyPr/>
          <a:lstStyle/>
          <a:p>
            <a:pPr algn="ctr"/>
            <a:r>
              <a:rPr lang="en-US" u="sng" dirty="0">
                <a:latin typeface="Arial Black" panose="020B0A04020102020204" pitchFamily="34" charset="0"/>
              </a:rPr>
              <a:t>Student/driver</a:t>
            </a:r>
            <a:r>
              <a:rPr lang="en-US" dirty="0">
                <a:latin typeface="Arial Black" panose="020B0A04020102020204" pitchFamily="34" charset="0"/>
              </a:rPr>
              <a:t> </a:t>
            </a:r>
            <a:r>
              <a:rPr lang="en-US" u="sng" dirty="0">
                <a:latin typeface="Arial Black" panose="020B0A04020102020204" pitchFamily="34" charset="0"/>
              </a:rPr>
              <a:t>Management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80" y="1991743"/>
            <a:ext cx="9863327" cy="4448989"/>
          </a:xfrm>
        </p:spPr>
      </p:pic>
    </p:spTree>
    <p:extLst>
      <p:ext uri="{BB962C8B-B14F-4D97-AF65-F5344CB8AC3E}">
        <p14:creationId xmlns:p14="http://schemas.microsoft.com/office/powerpoint/2010/main" val="2022784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900" y="605877"/>
            <a:ext cx="8610600" cy="1293028"/>
          </a:xfrm>
        </p:spPr>
        <p:txBody>
          <a:bodyPr/>
          <a:lstStyle/>
          <a:p>
            <a:pPr algn="ctr"/>
            <a:r>
              <a:rPr lang="en-US" u="sng" dirty="0"/>
              <a:t>Implementation</a:t>
            </a:r>
          </a:p>
        </p:txBody>
      </p:sp>
      <p:sp>
        <p:nvSpPr>
          <p:cNvPr id="5" name="Content Placeholder 4"/>
          <p:cNvSpPr>
            <a:spLocks noGrp="1"/>
          </p:cNvSpPr>
          <p:nvPr>
            <p:ph sz="half" idx="1"/>
          </p:nvPr>
        </p:nvSpPr>
        <p:spPr/>
        <p:txBody>
          <a:bodyPr>
            <a:noAutofit/>
          </a:bodyPr>
          <a:lstStyle/>
          <a:p>
            <a:pPr marL="0" indent="0">
              <a:buNone/>
            </a:pPr>
            <a:r>
              <a:rPr lang="en-US" sz="2800" dirty="0"/>
              <a:t>We had to decide what programming languages should we use to design and implement this system. After discussing with all team members, we came to a conclusion of using the </a:t>
            </a:r>
            <a:r>
              <a:rPr lang="en-US" sz="2800" dirty="0">
                <a:solidFill>
                  <a:schemeClr val="accent5">
                    <a:lumMod val="60000"/>
                    <a:lumOff val="40000"/>
                  </a:schemeClr>
                </a:solidFill>
              </a:rPr>
              <a:t>“JS React Framework”</a:t>
            </a:r>
            <a:r>
              <a:rPr lang="en-US" sz="2800" dirty="0"/>
              <a:t> and </a:t>
            </a:r>
            <a:r>
              <a:rPr lang="en-US" sz="2800" dirty="0">
                <a:solidFill>
                  <a:schemeClr val="accent1"/>
                </a:solidFill>
              </a:rPr>
              <a:t>“</a:t>
            </a:r>
            <a:r>
              <a:rPr lang="en-US" sz="2800" u="sng" dirty="0">
                <a:solidFill>
                  <a:schemeClr val="accent1"/>
                </a:solidFill>
              </a:rPr>
              <a:t>Laravel PHP Framework</a:t>
            </a:r>
            <a:r>
              <a:rPr lang="en-US" sz="2800" dirty="0">
                <a:solidFill>
                  <a:schemeClr val="accent1"/>
                </a:solidFill>
              </a:rPr>
              <a:t>” </a:t>
            </a:r>
            <a:r>
              <a:rPr lang="en-US" sz="2800" dirty="0"/>
              <a:t>to build our Software. </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94559"/>
            <a:ext cx="5334000" cy="4024125"/>
          </a:xfrm>
        </p:spPr>
      </p:pic>
    </p:spTree>
    <p:extLst>
      <p:ext uri="{BB962C8B-B14F-4D97-AF65-F5344CB8AC3E}">
        <p14:creationId xmlns:p14="http://schemas.microsoft.com/office/powerpoint/2010/main" val="1895256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p:cTn id="25"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circle(in)">
                                      <p:cBhvr>
                                        <p:cTn id="3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666837"/>
            <a:ext cx="8610600" cy="1293028"/>
          </a:xfrm>
        </p:spPr>
        <p:txBody>
          <a:bodyPr/>
          <a:lstStyle/>
          <a:p>
            <a:pPr algn="ctr"/>
            <a:r>
              <a:rPr lang="en-US" dirty="0"/>
              <a:t>Model We’ve Used</a:t>
            </a:r>
          </a:p>
        </p:txBody>
      </p:sp>
      <p:sp>
        <p:nvSpPr>
          <p:cNvPr id="3" name="Content Placeholder 2"/>
          <p:cNvSpPr>
            <a:spLocks noGrp="1"/>
          </p:cNvSpPr>
          <p:nvPr>
            <p:ph sz="half" idx="1"/>
          </p:nvPr>
        </p:nvSpPr>
        <p:spPr/>
        <p:txBody>
          <a:bodyPr/>
          <a:lstStyle/>
          <a:p>
            <a:pPr marL="0" indent="0">
              <a:buNone/>
            </a:pPr>
            <a:r>
              <a:rPr lang="en-US" dirty="0"/>
              <a:t>As Keeping The Requirements of Software in Mind We’ve Used </a:t>
            </a:r>
            <a:r>
              <a:rPr lang="en-US" dirty="0">
                <a:solidFill>
                  <a:schemeClr val="accent2"/>
                </a:solidFill>
              </a:rPr>
              <a:t>RAD MODEL</a:t>
            </a:r>
            <a:r>
              <a:rPr lang="en-US" dirty="0"/>
              <a:t> Because RAD is a progressive development model that </a:t>
            </a:r>
            <a:r>
              <a:rPr lang="en-US" b="1" dirty="0"/>
              <a:t>gives more importance to rapid prototyping and speedy feedback over a lengthy development and testing cycle</a:t>
            </a:r>
            <a:r>
              <a:rPr lang="en-US" dirty="0"/>
              <a:t>. This model allows developers to make multiple iterations and updates to a software quickly, without the need to restart a development schedule from scratch every time. </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94558"/>
            <a:ext cx="5334000" cy="4024125"/>
          </a:xfrm>
        </p:spPr>
      </p:pic>
    </p:spTree>
    <p:extLst>
      <p:ext uri="{BB962C8B-B14F-4D97-AF65-F5344CB8AC3E}">
        <p14:creationId xmlns:p14="http://schemas.microsoft.com/office/powerpoint/2010/main" val="31583117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6B6E-837B-4626-8954-77A6A3198CFA}"/>
              </a:ext>
            </a:extLst>
          </p:cNvPr>
          <p:cNvSpPr>
            <a:spLocks noGrp="1"/>
          </p:cNvSpPr>
          <p:nvPr>
            <p:ph type="ctrTitle"/>
          </p:nvPr>
        </p:nvSpPr>
        <p:spPr/>
        <p:txBody>
          <a:bodyPr>
            <a:noAutofit/>
          </a:bodyPr>
          <a:lstStyle/>
          <a:p>
            <a:pPr algn="ctr"/>
            <a:r>
              <a:rPr lang="en-US" sz="3600" dirty="0"/>
              <a:t>In the absence of information, we jump to the worst conclusions.</a:t>
            </a:r>
          </a:p>
        </p:txBody>
      </p:sp>
      <p:sp>
        <p:nvSpPr>
          <p:cNvPr id="3" name="Subtitle 2">
            <a:extLst>
              <a:ext uri="{FF2B5EF4-FFF2-40B4-BE49-F238E27FC236}">
                <a16:creationId xmlns:a16="http://schemas.microsoft.com/office/drawing/2014/main" id="{DB368AD8-1BE4-474A-8268-9C8AB3503179}"/>
              </a:ext>
            </a:extLst>
          </p:cNvPr>
          <p:cNvSpPr>
            <a:spLocks noGrp="1"/>
          </p:cNvSpPr>
          <p:nvPr>
            <p:ph type="subTitle" idx="1"/>
          </p:nvPr>
        </p:nvSpPr>
        <p:spPr/>
        <p:txBody>
          <a:bodyPr/>
          <a:lstStyle/>
          <a:p>
            <a:pPr algn="ctr"/>
            <a:r>
              <a:rPr lang="en-US" sz="3200" dirty="0">
                <a:latin typeface="Old English Text MT" panose="03040902040508030806" pitchFamily="66" charset="0"/>
              </a:rPr>
              <a:t>That’s It!!! </a:t>
            </a:r>
            <a:endParaRPr lang="en-US" dirty="0">
              <a:latin typeface="Old English Text MT" panose="03040902040508030806" pitchFamily="66" charset="0"/>
            </a:endParaRPr>
          </a:p>
        </p:txBody>
      </p:sp>
      <p:sp>
        <p:nvSpPr>
          <p:cNvPr id="4" name="Smiley Face 3">
            <a:extLst>
              <a:ext uri="{FF2B5EF4-FFF2-40B4-BE49-F238E27FC236}">
                <a16:creationId xmlns:a16="http://schemas.microsoft.com/office/drawing/2014/main" id="{821B047C-9BC4-4A78-9685-956A1817BD42}"/>
              </a:ext>
            </a:extLst>
          </p:cNvPr>
          <p:cNvSpPr/>
          <p:nvPr/>
        </p:nvSpPr>
        <p:spPr>
          <a:xfrm rot="1374660">
            <a:off x="8590723" y="3792904"/>
            <a:ext cx="1030357" cy="916607"/>
          </a:xfrm>
          <a:prstGeom prst="smileyFac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7345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34" presetClass="emph" presetSubtype="0" fill="hold" nodeType="clickEffect">
                                  <p:stCondLst>
                                    <p:cond delay="0"/>
                                  </p:stCondLst>
                                  <p:iterate type="lt">
                                    <p:tmPct val="10000"/>
                                  </p:iterate>
                                  <p:childTnLst>
                                    <p:animMotion origin="layout" path="M -3.54167E-6 2.96296E-6 L -3.54167E-6 -0.07223 " pathEditMode="relative" rAng="0" ptsTypes="AA">
                                      <p:cBhvr>
                                        <p:cTn id="12"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3" dur="125" fill="hold">
                                          <p:stCondLst>
                                            <p:cond delay="0"/>
                                          </p:stCondLst>
                                        </p:cTn>
                                        <p:tgtEl>
                                          <p:spTgt spid="3">
                                            <p:txEl>
                                              <p:pRg st="0" end="0"/>
                                            </p:txEl>
                                          </p:spTgt>
                                        </p:tgtEl>
                                        <p:attrNameLst>
                                          <p:attrName>r</p:attrName>
                                        </p:attrNameLst>
                                      </p:cBhvr>
                                    </p:animRot>
                                    <p:animRot by="-1500000">
                                      <p:cBhvr>
                                        <p:cTn id="14" dur="125" fill="hold">
                                          <p:stCondLst>
                                            <p:cond delay="125"/>
                                          </p:stCondLst>
                                        </p:cTn>
                                        <p:tgtEl>
                                          <p:spTgt spid="3">
                                            <p:txEl>
                                              <p:pRg st="0" end="0"/>
                                            </p:txEl>
                                          </p:spTgt>
                                        </p:tgtEl>
                                        <p:attrNameLst>
                                          <p:attrName>r</p:attrName>
                                        </p:attrNameLst>
                                      </p:cBhvr>
                                    </p:animRot>
                                    <p:animRot by="-1500000">
                                      <p:cBhvr>
                                        <p:cTn id="15" dur="125" fill="hold">
                                          <p:stCondLst>
                                            <p:cond delay="250"/>
                                          </p:stCondLst>
                                        </p:cTn>
                                        <p:tgtEl>
                                          <p:spTgt spid="3">
                                            <p:txEl>
                                              <p:pRg st="0" end="0"/>
                                            </p:txEl>
                                          </p:spTgt>
                                        </p:tgtEl>
                                        <p:attrNameLst>
                                          <p:attrName>r</p:attrName>
                                        </p:attrNameLst>
                                      </p:cBhvr>
                                    </p:animRot>
                                    <p:animRot by="1500000">
                                      <p:cBhvr>
                                        <p:cTn id="16"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D48F-1DBE-4CF0-93E4-67D3933B136D}"/>
              </a:ext>
            </a:extLst>
          </p:cNvPr>
          <p:cNvSpPr>
            <a:spLocks noGrp="1"/>
          </p:cNvSpPr>
          <p:nvPr>
            <p:ph type="title"/>
          </p:nvPr>
        </p:nvSpPr>
        <p:spPr>
          <a:xfrm>
            <a:off x="1790700" y="539086"/>
            <a:ext cx="8610600" cy="1293028"/>
          </a:xfrm>
        </p:spPr>
        <p:txBody>
          <a:bodyPr>
            <a:normAutofit/>
          </a:bodyPr>
          <a:lstStyle/>
          <a:p>
            <a:pPr algn="ctr"/>
            <a:r>
              <a:rPr lang="en-US" b="1" i="1" u="sng" dirty="0"/>
              <a:t>Introduction</a:t>
            </a:r>
          </a:p>
        </p:txBody>
      </p:sp>
      <p:sp>
        <p:nvSpPr>
          <p:cNvPr id="3" name="Content Placeholder 2">
            <a:extLst>
              <a:ext uri="{FF2B5EF4-FFF2-40B4-BE49-F238E27FC236}">
                <a16:creationId xmlns:a16="http://schemas.microsoft.com/office/drawing/2014/main" id="{9BDF3058-AEFB-48F0-88B3-6669740219E3}"/>
              </a:ext>
            </a:extLst>
          </p:cNvPr>
          <p:cNvSpPr>
            <a:spLocks noGrp="1"/>
          </p:cNvSpPr>
          <p:nvPr>
            <p:ph idx="1"/>
          </p:nvPr>
        </p:nvSpPr>
        <p:spPr>
          <a:xfrm>
            <a:off x="685800" y="1706880"/>
            <a:ext cx="10820400" cy="4308385"/>
          </a:xfrm>
        </p:spPr>
        <p:txBody>
          <a:bodyPr/>
          <a:lstStyle/>
          <a:p>
            <a:r>
              <a:rPr lang="en-US" dirty="0"/>
              <a:t>This is a web-related application that permits us to approach the entire knowledge regarding the NUML Transport Management, employees, students, faculties etc. This application is also called as </a:t>
            </a:r>
            <a:r>
              <a:rPr lang="en-US" u="sng" dirty="0">
                <a:solidFill>
                  <a:schemeClr val="accent6"/>
                </a:solidFill>
                <a:latin typeface="Adlinnaka Bold" panose="00000300000000000000" pitchFamily="2" charset="0"/>
              </a:rPr>
              <a:t>NUML Transport Management System</a:t>
            </a:r>
            <a:r>
              <a:rPr lang="en-US" dirty="0"/>
              <a:t>.</a:t>
            </a:r>
          </a:p>
          <a:p>
            <a:pPr marL="0" indent="0">
              <a:buNone/>
            </a:pPr>
            <a:r>
              <a:rPr lang="en-US" dirty="0"/>
              <a:t>    </a:t>
            </a:r>
          </a:p>
          <a:p>
            <a:pPr marL="0" indent="0">
              <a:buNone/>
            </a:pPr>
            <a:r>
              <a:rPr lang="en-US" dirty="0"/>
              <a:t>    Following are the </a:t>
            </a:r>
            <a:r>
              <a:rPr lang="en-US"/>
              <a:t>main </a:t>
            </a:r>
            <a:r>
              <a:rPr lang="en-US">
                <a:solidFill>
                  <a:schemeClr val="accent6"/>
                </a:solidFill>
                <a:latin typeface="Adlinnaka Bold" panose="00000300000000000000" pitchFamily="2" charset="0"/>
              </a:rPr>
              <a:t>Modules  </a:t>
            </a:r>
            <a:r>
              <a:rPr lang="en-US" dirty="0"/>
              <a:t>that we have worked on: </a:t>
            </a:r>
          </a:p>
          <a:p>
            <a:pPr>
              <a:buFont typeface="Wingdings" panose="05000000000000000000" pitchFamily="2" charset="2"/>
              <a:buChar char="Ø"/>
            </a:pPr>
            <a:r>
              <a:rPr lang="en-US" dirty="0">
                <a:solidFill>
                  <a:schemeClr val="accent2"/>
                </a:solidFill>
              </a:rPr>
              <a:t> Admin Panel</a:t>
            </a:r>
          </a:p>
          <a:p>
            <a:pPr>
              <a:buFont typeface="Wingdings" panose="05000000000000000000" pitchFamily="2" charset="2"/>
              <a:buChar char="Ø"/>
            </a:pPr>
            <a:r>
              <a:rPr lang="en-US" dirty="0">
                <a:solidFill>
                  <a:schemeClr val="accent2"/>
                </a:solidFill>
              </a:rPr>
              <a:t> Registration Process</a:t>
            </a:r>
          </a:p>
          <a:p>
            <a:pPr>
              <a:buFont typeface="Wingdings" panose="05000000000000000000" pitchFamily="2" charset="2"/>
              <a:buChar char="Ø"/>
            </a:pPr>
            <a:r>
              <a:rPr lang="en-US" dirty="0">
                <a:solidFill>
                  <a:schemeClr val="accent2"/>
                </a:solidFill>
              </a:rPr>
              <a:t> Transportation Fees</a:t>
            </a:r>
          </a:p>
          <a:p>
            <a:pPr>
              <a:buFont typeface="Wingdings" panose="05000000000000000000" pitchFamily="2" charset="2"/>
              <a:buChar char="Ø"/>
            </a:pPr>
            <a:r>
              <a:rPr lang="en-US" dirty="0">
                <a:solidFill>
                  <a:schemeClr val="accent2"/>
                </a:solidFill>
              </a:rPr>
              <a:t> Student, Faculty  Info </a:t>
            </a:r>
          </a:p>
          <a:p>
            <a:pPr>
              <a:buFont typeface="Wingdings" panose="05000000000000000000" pitchFamily="2" charset="2"/>
              <a:buChar char="Ø"/>
            </a:pPr>
            <a:r>
              <a:rPr lang="en-US" dirty="0">
                <a:solidFill>
                  <a:schemeClr val="accent2"/>
                </a:solidFill>
              </a:rPr>
              <a:t> Displaying Bus Schedule Info </a:t>
            </a:r>
          </a:p>
          <a:p>
            <a:endParaRPr lang="en-US" dirty="0"/>
          </a:p>
        </p:txBody>
      </p:sp>
    </p:spTree>
    <p:extLst>
      <p:ext uri="{BB962C8B-B14F-4D97-AF65-F5344CB8AC3E}">
        <p14:creationId xmlns:p14="http://schemas.microsoft.com/office/powerpoint/2010/main" val="2665372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ircle(in)">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ircle(in)">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circle(in)">
                                      <p:cBhvr>
                                        <p:cTn id="37" dur="20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circle(in)">
                                      <p:cBhvr>
                                        <p:cTn id="42" dur="20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circle(in)">
                                      <p:cBhvr>
                                        <p:cTn id="4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557109"/>
            <a:ext cx="8610600" cy="1293028"/>
          </a:xfrm>
        </p:spPr>
        <p:txBody>
          <a:bodyPr/>
          <a:lstStyle/>
          <a:p>
            <a:pPr algn="ctr"/>
            <a:r>
              <a:rPr lang="en-US" u="sng" dirty="0">
                <a:latin typeface="Adlinnaka Bold" panose="00000300000000000000" pitchFamily="2" charset="0"/>
              </a:rPr>
              <a:t>WHY NEED OF THIS!</a:t>
            </a:r>
          </a:p>
        </p:txBody>
      </p:sp>
      <p:sp>
        <p:nvSpPr>
          <p:cNvPr id="3" name="Content Placeholder 2"/>
          <p:cNvSpPr>
            <a:spLocks noGrp="1"/>
          </p:cNvSpPr>
          <p:nvPr>
            <p:ph idx="1"/>
          </p:nvPr>
        </p:nvSpPr>
        <p:spPr/>
        <p:txBody>
          <a:bodyPr>
            <a:normAutofit lnSpcReduction="10000"/>
          </a:bodyPr>
          <a:lstStyle/>
          <a:p>
            <a:r>
              <a:rPr lang="en-US" sz="2800" dirty="0"/>
              <a:t>Today all the work at the time of taking transport services of the students is done manually by </a:t>
            </a:r>
            <a:r>
              <a:rPr lang="en-US" sz="2800" dirty="0">
                <a:solidFill>
                  <a:schemeClr val="accent6"/>
                </a:solidFill>
              </a:rPr>
              <a:t>ink and paper</a:t>
            </a:r>
            <a:r>
              <a:rPr lang="en-US" sz="2800" dirty="0"/>
              <a:t>, which is very slow and consuming much efforts and time.</a:t>
            </a:r>
          </a:p>
          <a:p>
            <a:r>
              <a:rPr lang="en-US" sz="2800" dirty="0"/>
              <a:t>Since the numbers of students is growing, and management has to handle records of all the students, it is facing a little bit problems in maintaining the records of students and other details.</a:t>
            </a:r>
          </a:p>
          <a:p>
            <a:r>
              <a:rPr lang="en-US" sz="2800" dirty="0"/>
              <a:t>It is required to Design of a </a:t>
            </a:r>
            <a:r>
              <a:rPr lang="en-US" sz="2800" dirty="0">
                <a:solidFill>
                  <a:schemeClr val="accent6"/>
                </a:solidFill>
              </a:rPr>
              <a:t>Computerized Transport Management System</a:t>
            </a:r>
            <a:r>
              <a:rPr lang="en-US" sz="2800" dirty="0"/>
              <a:t>, to speed up and make it easy to use system.</a:t>
            </a:r>
          </a:p>
          <a:p>
            <a:endParaRPr lang="en-US" dirty="0"/>
          </a:p>
          <a:p>
            <a:pPr marL="0" indent="0">
              <a:buNone/>
            </a:pPr>
            <a:endParaRPr lang="en-US" dirty="0"/>
          </a:p>
        </p:txBody>
      </p:sp>
    </p:spTree>
    <p:extLst>
      <p:ext uri="{BB962C8B-B14F-4D97-AF65-F5344CB8AC3E}">
        <p14:creationId xmlns:p14="http://schemas.microsoft.com/office/powerpoint/2010/main" val="2832812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557109"/>
            <a:ext cx="8610600" cy="1293028"/>
          </a:xfrm>
        </p:spPr>
        <p:txBody>
          <a:bodyPr/>
          <a:lstStyle/>
          <a:p>
            <a:pPr algn="ctr"/>
            <a:r>
              <a:rPr lang="en-US" u="sng" dirty="0">
                <a:latin typeface="Adlinnaka Bold" panose="00000300000000000000" pitchFamily="2" charset="0"/>
              </a:rPr>
              <a:t>What we’ll get!</a:t>
            </a:r>
          </a:p>
        </p:txBody>
      </p:sp>
      <p:sp>
        <p:nvSpPr>
          <p:cNvPr id="3" name="Content Placeholder 2"/>
          <p:cNvSpPr>
            <a:spLocks noGrp="1"/>
          </p:cNvSpPr>
          <p:nvPr>
            <p:ph idx="1"/>
          </p:nvPr>
        </p:nvSpPr>
        <p:spPr/>
        <p:txBody>
          <a:bodyPr>
            <a:normAutofit fontScale="92500" lnSpcReduction="10000"/>
          </a:bodyPr>
          <a:lstStyle/>
          <a:p>
            <a:pPr marL="0" indent="0">
              <a:buNone/>
            </a:pPr>
            <a:r>
              <a:rPr lang="en-US" sz="2800" dirty="0"/>
              <a:t>In our proposed system we have the provision for adding the details of the students. Another advantage of the system is that it is very easy to edit the details of the student and delete a student when it found unnecessary. Online updating and changes is possible.</a:t>
            </a:r>
          </a:p>
          <a:p>
            <a:pPr marL="0" indent="0">
              <a:buNone/>
            </a:pPr>
            <a:r>
              <a:rPr lang="en-US" sz="2800" dirty="0">
                <a:solidFill>
                  <a:schemeClr val="accent6"/>
                </a:solidFill>
              </a:rPr>
              <a:t>By developing the system, we can attain the following facilities:</a:t>
            </a:r>
          </a:p>
          <a:p>
            <a:pPr>
              <a:buFont typeface="Wingdings" panose="05000000000000000000" pitchFamily="2" charset="2"/>
              <a:buChar char="Ø"/>
            </a:pPr>
            <a:r>
              <a:rPr lang="en-US" sz="2800" dirty="0">
                <a:solidFill>
                  <a:schemeClr val="accent2"/>
                </a:solidFill>
              </a:rPr>
              <a:t>Easy to handle and feasible.</a:t>
            </a:r>
          </a:p>
          <a:p>
            <a:pPr>
              <a:buFont typeface="Wingdings" panose="05000000000000000000" pitchFamily="2" charset="2"/>
              <a:buChar char="Ø"/>
            </a:pPr>
            <a:r>
              <a:rPr lang="en-US" sz="2800" dirty="0">
                <a:solidFill>
                  <a:schemeClr val="accent2"/>
                </a:solidFill>
              </a:rPr>
              <a:t>Easy to operate.</a:t>
            </a:r>
          </a:p>
          <a:p>
            <a:pPr>
              <a:buFont typeface="Wingdings" panose="05000000000000000000" pitchFamily="2" charset="2"/>
              <a:buChar char="Ø"/>
            </a:pPr>
            <a:r>
              <a:rPr lang="en-US" sz="2800" dirty="0">
                <a:solidFill>
                  <a:schemeClr val="accent2"/>
                </a:solidFill>
              </a:rPr>
              <a:t>Cost reduction.</a:t>
            </a:r>
          </a:p>
          <a:p>
            <a:pPr>
              <a:buFont typeface="Wingdings" panose="05000000000000000000" pitchFamily="2" charset="2"/>
              <a:buChar char="Ø"/>
            </a:pPr>
            <a:r>
              <a:rPr lang="en-US" sz="2800" dirty="0">
                <a:solidFill>
                  <a:schemeClr val="accent2"/>
                </a:solidFill>
              </a:rPr>
              <a:t>Fast and convenient.</a:t>
            </a:r>
          </a:p>
          <a:p>
            <a:endParaRPr lang="en-US" sz="2800" dirty="0"/>
          </a:p>
          <a:p>
            <a:endParaRPr lang="en-US" dirty="0"/>
          </a:p>
          <a:p>
            <a:pPr marL="0" indent="0">
              <a:buNone/>
            </a:pPr>
            <a:endParaRPr lang="en-US" dirty="0"/>
          </a:p>
        </p:txBody>
      </p:sp>
    </p:spTree>
    <p:extLst>
      <p:ext uri="{BB962C8B-B14F-4D97-AF65-F5344CB8AC3E}">
        <p14:creationId xmlns:p14="http://schemas.microsoft.com/office/powerpoint/2010/main" val="1003098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092" y="288885"/>
            <a:ext cx="8610600" cy="1293028"/>
          </a:xfrm>
        </p:spPr>
        <p:txBody>
          <a:bodyPr/>
          <a:lstStyle/>
          <a:p>
            <a:pPr algn="ctr"/>
            <a:r>
              <a:rPr lang="en-US" u="sng" dirty="0">
                <a:latin typeface="Adlinnaka Bold" panose="00000300000000000000" pitchFamily="2" charset="0"/>
              </a:rPr>
              <a:t>What’s the Objective?</a:t>
            </a:r>
          </a:p>
        </p:txBody>
      </p:sp>
      <p:sp>
        <p:nvSpPr>
          <p:cNvPr id="3" name="Content Placeholder 2"/>
          <p:cNvSpPr>
            <a:spLocks noGrp="1"/>
          </p:cNvSpPr>
          <p:nvPr>
            <p:ph idx="1"/>
          </p:nvPr>
        </p:nvSpPr>
        <p:spPr>
          <a:xfrm>
            <a:off x="652272" y="1840992"/>
            <a:ext cx="11064240" cy="4377693"/>
          </a:xfrm>
        </p:spPr>
        <p:txBody>
          <a:bodyPr>
            <a:normAutofit lnSpcReduction="10000"/>
          </a:bodyPr>
          <a:lstStyle/>
          <a:p>
            <a:r>
              <a:rPr lang="en-US" sz="2400" dirty="0"/>
              <a:t>The main objective of this system is to reduce the consumption of time during maintaining the records of NUML Transport management. Separate divisions are provide to maintain the records of Student, faculty etc.</a:t>
            </a:r>
          </a:p>
          <a:p>
            <a:r>
              <a:rPr lang="en-US" sz="2400" dirty="0"/>
              <a:t>In other words the objective of the present NUML Transport management software are: </a:t>
            </a:r>
          </a:p>
          <a:p>
            <a:pPr lvl="1">
              <a:buFont typeface="Wingdings" panose="05000000000000000000" pitchFamily="2" charset="2"/>
              <a:buChar char="Ø"/>
            </a:pPr>
            <a:r>
              <a:rPr lang="en-US" sz="2200" dirty="0">
                <a:solidFill>
                  <a:schemeClr val="accent6"/>
                </a:solidFill>
              </a:rPr>
              <a:t>     Simple database is maintained.</a:t>
            </a:r>
          </a:p>
          <a:p>
            <a:pPr lvl="1">
              <a:buFont typeface="Wingdings" panose="05000000000000000000" pitchFamily="2" charset="2"/>
              <a:buChar char="Ø"/>
            </a:pPr>
            <a:r>
              <a:rPr lang="en-US" sz="2200" dirty="0">
                <a:solidFill>
                  <a:schemeClr val="accent6"/>
                </a:solidFill>
              </a:rPr>
              <a:t>     Easy operation for the operator of the System.</a:t>
            </a:r>
          </a:p>
          <a:p>
            <a:pPr lvl="1">
              <a:buFont typeface="Wingdings" panose="05000000000000000000" pitchFamily="2" charset="2"/>
              <a:buChar char="Ø"/>
            </a:pPr>
            <a:r>
              <a:rPr lang="en-US" sz="2200" dirty="0">
                <a:solidFill>
                  <a:schemeClr val="accent6"/>
                </a:solidFill>
              </a:rPr>
              <a:t>     Faster execution &amp; maintaining the records.</a:t>
            </a:r>
          </a:p>
          <a:p>
            <a:pPr lvl="1">
              <a:buFont typeface="Wingdings" panose="05000000000000000000" pitchFamily="2" charset="2"/>
              <a:buChar char="Ø"/>
            </a:pPr>
            <a:r>
              <a:rPr lang="en-US" dirty="0">
                <a:solidFill>
                  <a:schemeClr val="accent6"/>
                </a:solidFill>
              </a:rPr>
              <a:t>     User interface are user friendly and attractive, it takes very less time for the            </a:t>
            </a:r>
          </a:p>
          <a:p>
            <a:pPr marL="457200" lvl="1" indent="0">
              <a:buNone/>
            </a:pPr>
            <a:r>
              <a:rPr lang="en-US" dirty="0">
                <a:solidFill>
                  <a:schemeClr val="accent6"/>
                </a:solidFill>
              </a:rPr>
              <a:t>        operator to get use-to with the system.</a:t>
            </a:r>
          </a:p>
          <a:p>
            <a:r>
              <a:rPr lang="en-US" sz="2400" dirty="0"/>
              <a:t>Our software will overcome all these "Safe, efficient, reliable, and sustainable movement of persons and goods over time and space".</a:t>
            </a:r>
          </a:p>
          <a:p>
            <a:endParaRPr lang="en-US" sz="800" dirty="0"/>
          </a:p>
          <a:p>
            <a:pPr marL="0" indent="0">
              <a:buNone/>
            </a:pPr>
            <a:endParaRPr lang="en-US" dirty="0"/>
          </a:p>
        </p:txBody>
      </p:sp>
    </p:spTree>
    <p:extLst>
      <p:ext uri="{BB962C8B-B14F-4D97-AF65-F5344CB8AC3E}">
        <p14:creationId xmlns:p14="http://schemas.microsoft.com/office/powerpoint/2010/main" val="10789053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 calcmode="lin" valueType="num">
                                      <p:cBhvr additive="base">
                                        <p:cTn id="4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 calcmode="lin" valueType="num">
                                      <p:cBhvr additive="base">
                                        <p:cTn id="5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 calcmode="lin" valueType="num">
                                      <p:cBhvr additive="base">
                                        <p:cTn id="6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 calcmode="lin" valueType="num">
                                      <p:cBhvr additive="base">
                                        <p:cTn id="6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5" end="5"/>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
                                            <p:txEl>
                                              <p:pRg st="6" end="6"/>
                                            </p:txEl>
                                          </p:spTgt>
                                        </p:tgtEl>
                                        <p:attrNameLst>
                                          <p:attrName>style.visibility</p:attrName>
                                        </p:attrNameLst>
                                      </p:cBhvr>
                                      <p:to>
                                        <p:strVal val="visible"/>
                                      </p:to>
                                    </p:set>
                                    <p:anim calcmode="lin" valueType="num">
                                      <p:cBhvr additive="base">
                                        <p:cTn id="7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3">
                                            <p:txEl>
                                              <p:pRg st="7" end="7"/>
                                            </p:txEl>
                                          </p:spTgt>
                                        </p:tgtEl>
                                        <p:attrNameLst>
                                          <p:attrName>style.visibility</p:attrName>
                                        </p:attrNameLst>
                                      </p:cBhvr>
                                      <p:to>
                                        <p:strVal val="visible"/>
                                      </p:to>
                                    </p:set>
                                    <p:animEffect transition="in" filter="circle(in)">
                                      <p:cBhvr>
                                        <p:cTn id="76"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436" y="621792"/>
            <a:ext cx="9787128" cy="1301497"/>
          </a:xfrm>
        </p:spPr>
        <p:txBody>
          <a:bodyPr/>
          <a:lstStyle/>
          <a:p>
            <a:pPr algn="ctr"/>
            <a:r>
              <a:rPr lang="en-US" u="sng" dirty="0">
                <a:latin typeface="Adlinnaka Bold" panose="00000300000000000000" pitchFamily="2" charset="0"/>
              </a:rPr>
              <a:t>What are the main scenarios</a:t>
            </a:r>
            <a:r>
              <a:rPr lang="en-US" u="sng" dirty="0"/>
              <a:t>!</a:t>
            </a:r>
          </a:p>
        </p:txBody>
      </p:sp>
      <p:sp>
        <p:nvSpPr>
          <p:cNvPr id="3" name="Content Placeholder 2"/>
          <p:cNvSpPr>
            <a:spLocks noGrp="1"/>
          </p:cNvSpPr>
          <p:nvPr>
            <p:ph idx="1"/>
          </p:nvPr>
        </p:nvSpPr>
        <p:spPr/>
        <p:txBody>
          <a:bodyPr/>
          <a:lstStyle/>
          <a:p>
            <a:pPr marL="0" indent="0">
              <a:buNone/>
            </a:pPr>
            <a:r>
              <a:rPr lang="en-US" dirty="0"/>
              <a:t>The main scenarios Involved in This Application are:</a:t>
            </a:r>
            <a:br>
              <a:rPr lang="en-US" dirty="0"/>
            </a:br>
            <a:endParaRPr lang="en-US" dirty="0"/>
          </a:p>
          <a:p>
            <a:r>
              <a:rPr lang="en-US" sz="2800" dirty="0">
                <a:solidFill>
                  <a:schemeClr val="accent6"/>
                </a:solidFill>
              </a:rPr>
              <a:t>Sign Up/Sign In to Admin Panel.</a:t>
            </a:r>
          </a:p>
          <a:p>
            <a:r>
              <a:rPr lang="en-US" sz="2800" dirty="0">
                <a:solidFill>
                  <a:schemeClr val="accent6"/>
                </a:solidFill>
              </a:rPr>
              <a:t>Filling the Required Forms.</a:t>
            </a:r>
          </a:p>
          <a:p>
            <a:r>
              <a:rPr lang="en-US" sz="2800" dirty="0">
                <a:solidFill>
                  <a:schemeClr val="accent6"/>
                </a:solidFill>
              </a:rPr>
              <a:t> Verifying The User Data and Clarifying Transportation Fee.</a:t>
            </a:r>
          </a:p>
          <a:p>
            <a:r>
              <a:rPr lang="en-US" sz="2800" dirty="0">
                <a:solidFill>
                  <a:schemeClr val="accent6"/>
                </a:solidFill>
              </a:rPr>
              <a:t>Generating Important Reports &amp; Announcements.</a:t>
            </a:r>
            <a:br>
              <a:rPr lang="en-US" sz="2800" dirty="0">
                <a:solidFill>
                  <a:schemeClr val="accent6"/>
                </a:solidFill>
              </a:rPr>
            </a:br>
            <a:endParaRPr lang="en-US" sz="2800" dirty="0">
              <a:solidFill>
                <a:schemeClr val="accent6"/>
              </a:solidFill>
            </a:endParaRPr>
          </a:p>
        </p:txBody>
      </p:sp>
    </p:spTree>
    <p:extLst>
      <p:ext uri="{BB962C8B-B14F-4D97-AF65-F5344CB8AC3E}">
        <p14:creationId xmlns:p14="http://schemas.microsoft.com/office/powerpoint/2010/main" val="3486379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39989"/>
            <a:ext cx="8610600" cy="1293028"/>
          </a:xfrm>
        </p:spPr>
        <p:txBody>
          <a:bodyPr/>
          <a:lstStyle/>
          <a:p>
            <a:pPr algn="ctr"/>
            <a:r>
              <a:rPr lang="en-US" u="sng" dirty="0">
                <a:latin typeface="Adlinnaka Bold" panose="00000300000000000000" pitchFamily="2" charset="0"/>
              </a:rPr>
              <a:t>USAGE OF SCENARIOS!</a:t>
            </a:r>
          </a:p>
        </p:txBody>
      </p:sp>
      <p:sp>
        <p:nvSpPr>
          <p:cNvPr id="3" name="Content Placeholder 2"/>
          <p:cNvSpPr>
            <a:spLocks noGrp="1"/>
          </p:cNvSpPr>
          <p:nvPr>
            <p:ph idx="1"/>
          </p:nvPr>
        </p:nvSpPr>
        <p:spPr/>
        <p:txBody>
          <a:bodyPr>
            <a:noAutofit/>
          </a:bodyPr>
          <a:lstStyle/>
          <a:p>
            <a:pPr marL="0" indent="0">
              <a:buNone/>
            </a:pPr>
            <a:r>
              <a:rPr lang="en-US" sz="2800" u="sng" dirty="0">
                <a:solidFill>
                  <a:schemeClr val="accent2"/>
                </a:solidFill>
              </a:rPr>
              <a:t>Login:</a:t>
            </a:r>
          </a:p>
          <a:p>
            <a:pPr marL="0" indent="0">
              <a:buNone/>
            </a:pPr>
            <a:r>
              <a:rPr lang="en-US" sz="2800" dirty="0"/>
              <a:t>         Login scenario is used to check whether the user is an authorized person to use the system or not. For this the user should give the correct user name and password.</a:t>
            </a:r>
          </a:p>
          <a:p>
            <a:pPr marL="0" indent="0">
              <a:buNone/>
            </a:pPr>
            <a:r>
              <a:rPr lang="en-US" sz="2800" dirty="0"/>
              <a:t>The different types of users are:</a:t>
            </a:r>
          </a:p>
          <a:p>
            <a:pPr lvl="1">
              <a:buFont typeface="Wingdings" panose="05000000000000000000" pitchFamily="2" charset="2"/>
              <a:buChar char="Ø"/>
            </a:pPr>
            <a:r>
              <a:rPr lang="en-US" sz="2800" dirty="0">
                <a:solidFill>
                  <a:schemeClr val="accent6"/>
                </a:solidFill>
              </a:rPr>
              <a:t>Admin</a:t>
            </a:r>
          </a:p>
          <a:p>
            <a:pPr lvl="1">
              <a:buFont typeface="Wingdings" panose="05000000000000000000" pitchFamily="2" charset="2"/>
              <a:buChar char="Ø"/>
            </a:pPr>
            <a:r>
              <a:rPr lang="en-US" sz="2800" dirty="0">
                <a:solidFill>
                  <a:schemeClr val="accent6"/>
                </a:solidFill>
              </a:rPr>
              <a:t>Student</a:t>
            </a:r>
          </a:p>
          <a:p>
            <a:pPr lvl="1">
              <a:buFont typeface="Wingdings" panose="05000000000000000000" pitchFamily="2" charset="2"/>
              <a:buChar char="Ø"/>
            </a:pPr>
            <a:r>
              <a:rPr lang="en-US" sz="2800" dirty="0">
                <a:solidFill>
                  <a:schemeClr val="accent6"/>
                </a:solidFill>
              </a:rPr>
              <a:t>Employee/Faculty</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996521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2" end="2"/>
                                            </p:txEl>
                                          </p:spTgt>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776565"/>
            <a:ext cx="8610600" cy="1293028"/>
          </a:xfrm>
        </p:spPr>
        <p:txBody>
          <a:bodyPr/>
          <a:lstStyle/>
          <a:p>
            <a:pPr algn="ctr"/>
            <a:r>
              <a:rPr lang="en-US" u="sng" dirty="0">
                <a:latin typeface="Adlinnaka Bold" panose="00000300000000000000" pitchFamily="2" charset="0"/>
              </a:rPr>
              <a:t>USAGE OF SCENARIOS!</a:t>
            </a:r>
          </a:p>
        </p:txBody>
      </p:sp>
      <p:sp>
        <p:nvSpPr>
          <p:cNvPr id="3" name="Content Placeholder 2"/>
          <p:cNvSpPr>
            <a:spLocks noGrp="1"/>
          </p:cNvSpPr>
          <p:nvPr>
            <p:ph idx="1"/>
          </p:nvPr>
        </p:nvSpPr>
        <p:spPr/>
        <p:txBody>
          <a:bodyPr>
            <a:noAutofit/>
          </a:bodyPr>
          <a:lstStyle/>
          <a:p>
            <a:pPr marL="0" indent="0">
              <a:buNone/>
            </a:pPr>
            <a:r>
              <a:rPr lang="en-US" sz="2800" u="sng" dirty="0">
                <a:solidFill>
                  <a:schemeClr val="accent2"/>
                </a:solidFill>
              </a:rPr>
              <a:t>Forms:</a:t>
            </a:r>
          </a:p>
          <a:p>
            <a:pPr marL="0" indent="0">
              <a:buNone/>
            </a:pPr>
            <a:r>
              <a:rPr lang="en-US" sz="2800" dirty="0"/>
              <a:t>          This scenario consists of the following sub scenarios</a:t>
            </a:r>
          </a:p>
          <a:p>
            <a:pPr>
              <a:buFont typeface="Wingdings" panose="05000000000000000000" pitchFamily="2" charset="2"/>
              <a:buChar char="Ø"/>
            </a:pPr>
            <a:r>
              <a:rPr lang="en-US" sz="3200" dirty="0">
                <a:solidFill>
                  <a:schemeClr val="accent6"/>
                </a:solidFill>
              </a:rPr>
              <a:t>Student/Faculty Registration Form </a:t>
            </a:r>
          </a:p>
          <a:p>
            <a:pPr>
              <a:buFont typeface="Wingdings" panose="05000000000000000000" pitchFamily="2" charset="2"/>
              <a:buChar char="Ø"/>
            </a:pPr>
            <a:r>
              <a:rPr lang="en-US" sz="3200" dirty="0">
                <a:solidFill>
                  <a:schemeClr val="accent6"/>
                </a:solidFill>
              </a:rPr>
              <a:t>Student/Faculty ID Form </a:t>
            </a:r>
          </a:p>
          <a:p>
            <a:pPr>
              <a:buFont typeface="Wingdings" panose="05000000000000000000" pitchFamily="2" charset="2"/>
              <a:buChar char="Ø"/>
            </a:pPr>
            <a:r>
              <a:rPr lang="en-US" sz="3200" dirty="0">
                <a:solidFill>
                  <a:schemeClr val="accent6"/>
                </a:solidFill>
              </a:rPr>
              <a:t>Student/Faculty Detail Form </a:t>
            </a:r>
          </a:p>
          <a:p>
            <a:pPr>
              <a:buFont typeface="Wingdings" panose="05000000000000000000" pitchFamily="2" charset="2"/>
              <a:buChar char="Ø"/>
            </a:pPr>
            <a:r>
              <a:rPr lang="en-US" sz="3200" dirty="0">
                <a:solidFill>
                  <a:schemeClr val="accent6"/>
                </a:solidFill>
              </a:rPr>
              <a:t>Account Detail Form </a:t>
            </a:r>
          </a:p>
          <a:p>
            <a:pPr>
              <a:buFont typeface="Wingdings" panose="05000000000000000000" pitchFamily="2" charset="2"/>
              <a:buChar char="Ø"/>
            </a:pPr>
            <a:r>
              <a:rPr lang="en-US" sz="3200" dirty="0">
                <a:solidFill>
                  <a:schemeClr val="accent6"/>
                </a:solidFill>
              </a:rPr>
              <a:t>Pick and Drop Points  Detail</a:t>
            </a:r>
          </a:p>
          <a:p>
            <a:endParaRPr lang="en-US" sz="3200" dirty="0">
              <a:solidFill>
                <a:schemeClr val="accent6"/>
              </a:solidFill>
            </a:endParaRP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3027423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576</TotalTime>
  <Words>890</Words>
  <Application>Microsoft Office PowerPoint</Application>
  <PresentationFormat>Widescreen</PresentationFormat>
  <Paragraphs>106</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Vapor Trail</vt:lpstr>
      <vt:lpstr>Software Engineering Instructor: Prof. waris ali</vt:lpstr>
      <vt:lpstr>NUML TRANSPORT MANAGEMENT SYSTEM</vt:lpstr>
      <vt:lpstr>Introduction</vt:lpstr>
      <vt:lpstr>WHY NEED OF THIS!</vt:lpstr>
      <vt:lpstr>What we’ll get!</vt:lpstr>
      <vt:lpstr>What’s the Objective?</vt:lpstr>
      <vt:lpstr>What are the main scenarios!</vt:lpstr>
      <vt:lpstr>USAGE OF SCENARIOS!</vt:lpstr>
      <vt:lpstr>USAGE OF SCENARIOS!</vt:lpstr>
      <vt:lpstr>USAGE OF SCENARIOS!</vt:lpstr>
      <vt:lpstr>Data flow diagram</vt:lpstr>
      <vt:lpstr>Data flow diagram</vt:lpstr>
      <vt:lpstr>DATA FLOW DIAGRAM</vt:lpstr>
      <vt:lpstr>Use case diagrams </vt:lpstr>
      <vt:lpstr>For Student</vt:lpstr>
      <vt:lpstr>For driver</vt:lpstr>
      <vt:lpstr>For Admin Manager</vt:lpstr>
      <vt:lpstr>                                Class diagram</vt:lpstr>
      <vt:lpstr>PowerPoint Presentation</vt:lpstr>
      <vt:lpstr>Sequence diagram </vt:lpstr>
      <vt:lpstr>Login Scenarios</vt:lpstr>
      <vt:lpstr>Admin Management</vt:lpstr>
      <vt:lpstr>Student/driver Management</vt:lpstr>
      <vt:lpstr>Implementation</vt:lpstr>
      <vt:lpstr>Model We’ve Used</vt:lpstr>
      <vt:lpstr>In the absence of information, we jump to the worst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Electronics (Zener Diode &amp; Voltage</dc:title>
  <dc:creator>Zaini</dc:creator>
  <cp:lastModifiedBy>Unknown User</cp:lastModifiedBy>
  <cp:revision>73</cp:revision>
  <dcterms:created xsi:type="dcterms:W3CDTF">2020-02-26T11:27:21Z</dcterms:created>
  <dcterms:modified xsi:type="dcterms:W3CDTF">2021-12-28T13:19:55Z</dcterms:modified>
</cp:coreProperties>
</file>